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40"/>
  </p:notesMasterIdLst>
  <p:handoutMasterIdLst>
    <p:handoutMasterId r:id="rId41"/>
  </p:handoutMasterIdLst>
  <p:sldIdLst>
    <p:sldId id="256" r:id="rId5"/>
    <p:sldId id="260" r:id="rId6"/>
    <p:sldId id="320" r:id="rId7"/>
    <p:sldId id="282" r:id="rId8"/>
    <p:sldId id="283" r:id="rId9"/>
    <p:sldId id="314" r:id="rId10"/>
    <p:sldId id="299" r:id="rId11"/>
    <p:sldId id="261" r:id="rId12"/>
    <p:sldId id="269" r:id="rId13"/>
    <p:sldId id="271" r:id="rId14"/>
    <p:sldId id="262" r:id="rId15"/>
    <p:sldId id="270" r:id="rId16"/>
    <p:sldId id="272" r:id="rId17"/>
    <p:sldId id="275" r:id="rId18"/>
    <p:sldId id="273" r:id="rId19"/>
    <p:sldId id="315" r:id="rId20"/>
    <p:sldId id="264" r:id="rId21"/>
    <p:sldId id="316" r:id="rId22"/>
    <p:sldId id="288" r:id="rId23"/>
    <p:sldId id="289" r:id="rId24"/>
    <p:sldId id="290" r:id="rId25"/>
    <p:sldId id="291" r:id="rId26"/>
    <p:sldId id="292" r:id="rId27"/>
    <p:sldId id="293" r:id="rId28"/>
    <p:sldId id="294" r:id="rId29"/>
    <p:sldId id="295" r:id="rId30"/>
    <p:sldId id="296" r:id="rId31"/>
    <p:sldId id="317" r:id="rId32"/>
    <p:sldId id="301" r:id="rId33"/>
    <p:sldId id="302" r:id="rId34"/>
    <p:sldId id="321" r:id="rId35"/>
    <p:sldId id="265" r:id="rId36"/>
    <p:sldId id="322" r:id="rId37"/>
    <p:sldId id="268" r:id="rId38"/>
    <p:sldId id="352" r:id="rId3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74" autoAdjust="0"/>
    <p:restoredTop sz="85714" autoAdjust="0"/>
  </p:normalViewPr>
  <p:slideViewPr>
    <p:cSldViewPr snapToGrid="0">
      <p:cViewPr varScale="1">
        <p:scale>
          <a:sx n="88" d="100"/>
          <a:sy n="88" d="100"/>
        </p:scale>
        <p:origin x="10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24"/>
    </p:cViewPr>
  </p:sorterViewPr>
  <p:notesViewPr>
    <p:cSldViewPr snapToGrid="0" showGuides="1">
      <p:cViewPr varScale="1">
        <p:scale>
          <a:sx n="77" d="100"/>
          <a:sy n="77" d="100"/>
        </p:scale>
        <p:origin x="24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D8C879B-2DAC-426D-B5B4-08F42B952A26}" type="datetimeFigureOut">
              <a:rPr lang="en-US" smtClean="0"/>
              <a:t>6/13/2020</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2E54576-A3BB-48F9-891E-992E86D01A7B}" type="datetimeFigureOut">
              <a:rPr lang="en-US" smtClean="0"/>
              <a:t>6/13/2020</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veproject.github.io/docs/cna/onboarding/index.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CVE Submission </a:t>
            </a:r>
            <a:r>
              <a:rPr lang="ja-JP" altLang="en-US" dirty="0"/>
              <a:t>の手順に関するプレゼンテーション</a:t>
            </a:r>
            <a:r>
              <a:rPr lang="ja-JP" altLang="en-US"/>
              <a:t>へようこそ。</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ここでは、</a:t>
            </a:r>
            <a:r>
              <a:rPr lang="en-US" altLang="ja-JP" dirty="0"/>
              <a:t>CVE </a:t>
            </a:r>
            <a:r>
              <a:rPr lang="ja-JP" altLang="en-US" dirty="0"/>
              <a:t>エントリを作成した後、</a:t>
            </a:r>
            <a:r>
              <a:rPr lang="en-US" altLang="ja-JP" dirty="0"/>
              <a:t>MITRE </a:t>
            </a:r>
            <a:r>
              <a:rPr lang="ja-JP" altLang="en-US" dirty="0"/>
              <a:t>に提出する手順を説明します。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1441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これはフラットファイル</a:t>
            </a:r>
            <a:r>
              <a:rPr lang="ja-JP" altLang="en-US" dirty="0"/>
              <a:t>の記載例です。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a:p>
        </p:txBody>
      </p:sp>
    </p:spTree>
    <p:extLst>
      <p:ext uri="{BB962C8B-B14F-4D97-AF65-F5344CB8AC3E}">
        <p14:creationId xmlns:p14="http://schemas.microsoft.com/office/powerpoint/2010/main" val="381405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CSV </a:t>
            </a:r>
            <a:r>
              <a:rPr lang="ja-JP" altLang="en-US" dirty="0"/>
              <a:t>はフラットファイルと似ていますが、フィールド名は不要で、カンマ区切りで全てを</a:t>
            </a:r>
            <a:r>
              <a:rPr lang="en-US" altLang="ja-JP" dirty="0"/>
              <a:t>1</a:t>
            </a:r>
            <a:r>
              <a:rPr lang="ja-JP" altLang="en-US" dirty="0"/>
              <a:t>行に書く点が異なります。</a:t>
            </a:r>
          </a:p>
          <a:p>
            <a:endParaRPr lang="ja-JP" altLang="en-US" dirty="0"/>
          </a:p>
          <a:p>
            <a:r>
              <a:rPr lang="ja-JP" altLang="en-US" dirty="0"/>
              <a:t>フィールド値の中にカンマや引用符の文字を使いたい場合は、フィールド値全体をダブルクォート文字で閉じてください。</a:t>
            </a:r>
          </a:p>
          <a:p>
            <a:endParaRPr lang="ja-JP" altLang="en-US" dirty="0"/>
          </a:p>
          <a:p>
            <a:r>
              <a:rPr lang="ja-JP" altLang="en-US" dirty="0"/>
              <a:t>フィールド値の中でダブルクォート文字を使いたい場合は、ダブルクォート文字を二つ使用してください。</a:t>
            </a:r>
            <a:endParaRPr lang="en-US" altLang="ja-JP" dirty="0"/>
          </a:p>
          <a:p>
            <a:endParaRPr lang="en-US" altLang="ja-JP" dirty="0"/>
          </a:p>
          <a:p>
            <a:r>
              <a:rPr lang="ja-JP" altLang="en-US" dirty="0"/>
              <a:t>また、改行は行わないでください。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a:p>
        </p:txBody>
      </p:sp>
    </p:spTree>
    <p:extLst>
      <p:ext uri="{BB962C8B-B14F-4D97-AF65-F5344CB8AC3E}">
        <p14:creationId xmlns:p14="http://schemas.microsoft.com/office/powerpoint/2010/main" val="228981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複数の </a:t>
            </a:r>
            <a:r>
              <a:rPr lang="en-US" altLang="ja-JP" dirty="0"/>
              <a:t>CVE </a:t>
            </a:r>
            <a:r>
              <a:rPr lang="ja-JP" altLang="en-US" dirty="0"/>
              <a:t>エントリを提出する場合には、各エントリを行で区切り、一つのファイルにまとめてください。</a:t>
            </a:r>
          </a:p>
          <a:p>
            <a:r>
              <a:rPr lang="ja-JP" altLang="en-US" dirty="0"/>
              <a:t>先に説明したように、製品やバージョンが複数存在する場合は、セミコロンで区切ってください。</a:t>
            </a:r>
          </a:p>
          <a:p>
            <a:r>
              <a:rPr lang="ja-JP" altLang="en-US" dirty="0"/>
              <a:t>また、複数の </a:t>
            </a:r>
            <a:r>
              <a:rPr lang="en-US" altLang="ja-JP" dirty="0"/>
              <a:t>URL </a:t>
            </a:r>
            <a:r>
              <a:rPr lang="ja-JP" altLang="en-US" dirty="0"/>
              <a:t>をリファレンス情報に記載する場合には、スペースで区切ってください。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40371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これは </a:t>
            </a:r>
            <a:r>
              <a:rPr lang="en-US" altLang="ja-JP" dirty="0"/>
              <a:t>CSV </a:t>
            </a:r>
            <a:r>
              <a:rPr lang="ja-JP" altLang="en-US" dirty="0"/>
              <a:t>ファイルの例です。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162655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JSON </a:t>
            </a:r>
            <a:r>
              <a:rPr lang="ja-JP" altLang="en-US" dirty="0"/>
              <a:t>は、他の二つとは少し異なり、製品とバージョンの情報がより構造化された形で取り扱われます。</a:t>
            </a:r>
          </a:p>
          <a:p>
            <a:r>
              <a:rPr lang="ja-JP" altLang="en-US" dirty="0"/>
              <a:t>また、フィールド項目がより多くなり、</a:t>
            </a:r>
            <a:r>
              <a:rPr lang="en-US" altLang="ja-JP" dirty="0"/>
              <a:t>CVSS</a:t>
            </a:r>
            <a:r>
              <a:rPr lang="ja-JP" altLang="en-US" dirty="0"/>
              <a:t>、</a:t>
            </a:r>
            <a:r>
              <a:rPr lang="en-US" altLang="ja-JP" dirty="0"/>
              <a:t>impact</a:t>
            </a:r>
            <a:r>
              <a:rPr lang="ja-JP" altLang="en-US" dirty="0"/>
              <a:t>、そして発見者クレジットなどの情報</a:t>
            </a:r>
            <a:r>
              <a:rPr lang="ja-JP" altLang="en-US"/>
              <a:t>も記載できます</a:t>
            </a:r>
            <a:r>
              <a:rPr lang="ja-JP" altLang="en-US" dirty="0"/>
              <a:t>。</a:t>
            </a:r>
          </a:p>
          <a:p>
            <a:endParaRPr lang="ja-JP" altLang="en-US" dirty="0"/>
          </a:p>
          <a:p>
            <a:r>
              <a:rPr lang="ja-JP" altLang="en-US" dirty="0"/>
              <a:t>サポート</a:t>
            </a:r>
            <a:r>
              <a:rPr lang="ja-JP" altLang="en-US"/>
              <a:t>されているフィールド項目の一覧は</a:t>
            </a:r>
            <a:r>
              <a:rPr lang="ja-JP" altLang="en-US" dirty="0"/>
              <a:t>、</a:t>
            </a:r>
            <a:r>
              <a:rPr lang="en-US" altLang="ja-JP" dirty="0"/>
              <a:t>Automation Working Group </a:t>
            </a:r>
            <a:r>
              <a:rPr lang="ja-JP" altLang="en-US" dirty="0"/>
              <a:t>の </a:t>
            </a:r>
            <a:r>
              <a:rPr lang="en-US" altLang="ja-JP" dirty="0"/>
              <a:t>GitHub </a:t>
            </a:r>
            <a:r>
              <a:rPr lang="ja-JP" altLang="en-US" dirty="0"/>
              <a:t>リポジトリに置いてあります。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2040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これは</a:t>
            </a:r>
            <a:r>
              <a:rPr lang="en-US" altLang="ja-JP" dirty="0"/>
              <a:t> JSON </a:t>
            </a:r>
            <a:r>
              <a:rPr lang="ja-JP" altLang="en-US" dirty="0"/>
              <a:t>の例です。</a:t>
            </a:r>
          </a:p>
          <a:p>
            <a:endParaRPr lang="ja-JP" altLang="en-US" dirty="0"/>
          </a:p>
          <a:p>
            <a:r>
              <a:rPr lang="ja-JP" altLang="en-US" dirty="0"/>
              <a:t>ご覧の通り、複数の</a:t>
            </a:r>
            <a:r>
              <a:rPr lang="ja-JP" altLang="en-US"/>
              <a:t>開発者情報や複数</a:t>
            </a:r>
            <a:r>
              <a:rPr lang="ja-JP" altLang="en-US" dirty="0"/>
              <a:t>の</a:t>
            </a:r>
            <a:r>
              <a:rPr lang="ja-JP" altLang="en-US"/>
              <a:t>バージョン情報を記載できます</a:t>
            </a:r>
            <a:r>
              <a:rPr lang="ja-JP" altLang="en-US" dirty="0"/>
              <a:t>。</a:t>
            </a:r>
          </a:p>
          <a:p>
            <a:r>
              <a:rPr lang="ja-JP" altLang="en-US"/>
              <a:t>また、</a:t>
            </a:r>
            <a:r>
              <a:rPr lang="en-US" altLang="ja-JP" dirty="0"/>
              <a:t>Description </a:t>
            </a:r>
            <a:r>
              <a:rPr lang="ja-JP" altLang="en-US"/>
              <a:t>を</a:t>
            </a:r>
            <a:r>
              <a:rPr lang="ja-JP" altLang="en-US" dirty="0"/>
              <a:t>複数の言語で入れることも可能ですが、その内の一つの言語は英語である必要があります。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15</a:t>
            </a:fld>
            <a:endParaRPr lang="en-US"/>
          </a:p>
        </p:txBody>
      </p:sp>
    </p:spTree>
    <p:extLst>
      <p:ext uri="{BB962C8B-B14F-4D97-AF65-F5344CB8AC3E}">
        <p14:creationId xmlns:p14="http://schemas.microsoft.com/office/powerpoint/2010/main" val="157763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 </a:t>
            </a:r>
            <a:r>
              <a:rPr lang="ja-JP" altLang="en-US"/>
              <a:t>エントリ</a:t>
            </a:r>
            <a:r>
              <a:rPr lang="ja-JP" altLang="en-US" dirty="0"/>
              <a:t>の記述が終わったら、次は </a:t>
            </a:r>
            <a:r>
              <a:rPr lang="en-US" altLang="ja-JP" dirty="0"/>
              <a:t>MITRE </a:t>
            </a:r>
            <a:r>
              <a:rPr lang="ja-JP" altLang="en-US" dirty="0"/>
              <a:t>にファイルを送ります。</a:t>
            </a:r>
            <a:endParaRPr lang="en-US" altLang="ja-JP" dirty="0"/>
          </a:p>
          <a:p>
            <a:r>
              <a:rPr lang="ja-JP" altLang="en-US" dirty="0"/>
              <a:t>これから送信方法を説明します。</a:t>
            </a:r>
            <a:endParaRPr lang="en-US" altLang="ja-JP" dirty="0"/>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425339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 Submission </a:t>
            </a:r>
            <a:r>
              <a:rPr lang="ja-JP" altLang="en-US" dirty="0"/>
              <a:t>には、二つの方法があります。</a:t>
            </a:r>
          </a:p>
          <a:p>
            <a:endParaRPr lang="ja-JP" altLang="en-US" dirty="0"/>
          </a:p>
          <a:p>
            <a:r>
              <a:rPr lang="ja-JP" altLang="en-US" dirty="0"/>
              <a:t>一つ目は、</a:t>
            </a:r>
            <a:r>
              <a:rPr lang="en-US" altLang="ja-JP" dirty="0"/>
              <a:t>Web form </a:t>
            </a:r>
            <a:r>
              <a:rPr lang="ja-JP" altLang="en-US" dirty="0"/>
              <a:t>を使用する方法、そして二つ目は、</a:t>
            </a:r>
            <a:r>
              <a:rPr lang="en-US" altLang="ja-JP" dirty="0"/>
              <a:t>GitHub </a:t>
            </a:r>
            <a:r>
              <a:rPr lang="ja-JP" altLang="en-US" dirty="0"/>
              <a:t>リポジトリのプルリクエストを使用する方法です。</a:t>
            </a:r>
          </a:p>
          <a:p>
            <a:endParaRPr lang="ja-JP" altLang="en-US" dirty="0"/>
          </a:p>
          <a:p>
            <a:r>
              <a:rPr lang="en-US" altLang="ja-JP" dirty="0"/>
              <a:t>Web Form </a:t>
            </a:r>
            <a:r>
              <a:rPr lang="ja-JP" altLang="en-US"/>
              <a:t>を使って </a:t>
            </a:r>
            <a:r>
              <a:rPr lang="en-US" altLang="ja-JP" dirty="0"/>
              <a:t>Submission </a:t>
            </a:r>
            <a:r>
              <a:rPr lang="ja-JP" altLang="en-US" dirty="0"/>
              <a:t>を行う際</a:t>
            </a:r>
            <a:r>
              <a:rPr lang="ja-JP" altLang="en-US"/>
              <a:t>にはどのファイル</a:t>
            </a:r>
            <a:r>
              <a:rPr lang="ja-JP" altLang="en-US" dirty="0"/>
              <a:t>形式も使用できますが、</a:t>
            </a:r>
            <a:r>
              <a:rPr lang="en-US" altLang="ja-JP" dirty="0"/>
              <a:t>GitHub </a:t>
            </a:r>
            <a:r>
              <a:rPr lang="ja-JP" altLang="en-US" dirty="0"/>
              <a:t>の</a:t>
            </a:r>
            <a:r>
              <a:rPr lang="ja-JP" altLang="en-US"/>
              <a:t>場合は</a:t>
            </a:r>
            <a:r>
              <a:rPr lang="en-US" altLang="ja-JP" dirty="0"/>
              <a:t> JSON </a:t>
            </a:r>
            <a:r>
              <a:rPr lang="ja-JP" altLang="en-US" dirty="0"/>
              <a:t>ファイルを使用する必要があります。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123925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Form </a:t>
            </a:r>
            <a:r>
              <a:rPr lang="ja-JP" altLang="en-US" dirty="0"/>
              <a:t>を</a:t>
            </a:r>
            <a:r>
              <a:rPr lang="ja-JP" altLang="en-US"/>
              <a:t>使用する場合の</a:t>
            </a:r>
            <a:r>
              <a:rPr lang="ja-JP" altLang="en-US" dirty="0"/>
              <a:t>手順を説明します。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190985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cveform.mitre.org</a:t>
            </a:r>
            <a:r>
              <a:rPr lang="ja-JP" altLang="en-US" dirty="0"/>
              <a:t> にアクセスしてください。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19</a:t>
            </a:fld>
            <a:endParaRPr lang="en-US"/>
          </a:p>
        </p:txBody>
      </p:sp>
    </p:spTree>
    <p:extLst>
      <p:ext uri="{BB962C8B-B14F-4D97-AF65-F5344CB8AC3E}">
        <p14:creationId xmlns:p14="http://schemas.microsoft.com/office/powerpoint/2010/main" val="147445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ここでは、</a:t>
            </a:r>
            <a:r>
              <a:rPr lang="en-US" altLang="ja-JP" dirty="0"/>
              <a:t>CVE </a:t>
            </a:r>
            <a:r>
              <a:rPr lang="ja-JP" altLang="en-US" dirty="0"/>
              <a:t>エントリの</a:t>
            </a:r>
            <a:r>
              <a:rPr lang="ja-JP" altLang="en-US"/>
              <a:t>情報は作成済みと</a:t>
            </a:r>
            <a:r>
              <a:rPr lang="ja-JP" altLang="en-US" dirty="0"/>
              <a:t>いう前提で説明をします。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説明する手順は</a:t>
            </a:r>
            <a:r>
              <a:rPr lang="ja-JP" altLang="en-US"/>
              <a:t>、現状 </a:t>
            </a:r>
            <a:r>
              <a:rPr lang="en-US" altLang="ja-JP" dirty="0"/>
              <a:t>MITRE </a:t>
            </a:r>
            <a:r>
              <a:rPr lang="ja-JP" altLang="en-US" dirty="0"/>
              <a:t>がその役割を担っている、</a:t>
            </a:r>
            <a:r>
              <a:rPr lang="en-US" altLang="ja-JP" dirty="0"/>
              <a:t>Program Root CNA </a:t>
            </a:r>
            <a:r>
              <a:rPr lang="ja-JP" altLang="en-US" dirty="0"/>
              <a:t>としてのものとなります。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他の </a:t>
            </a:r>
            <a:r>
              <a:rPr lang="en-US" altLang="ja-JP" dirty="0"/>
              <a:t>Root CNA </a:t>
            </a:r>
            <a:r>
              <a:rPr lang="ja-JP" altLang="en-US" dirty="0"/>
              <a:t>は、これとは別の手順を採用していることもあります。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a:t>
            </a:fld>
            <a:endParaRPr lang="en-US"/>
          </a:p>
        </p:txBody>
      </p:sp>
    </p:spTree>
    <p:extLst>
      <p:ext uri="{BB962C8B-B14F-4D97-AF65-F5344CB8AC3E}">
        <p14:creationId xmlns:p14="http://schemas.microsoft.com/office/powerpoint/2010/main" val="129536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"Select</a:t>
            </a:r>
            <a:r>
              <a:rPr lang="ja-JP" altLang="en-US" dirty="0"/>
              <a:t> </a:t>
            </a:r>
            <a:r>
              <a:rPr lang="en-US" altLang="ja-JP" dirty="0"/>
              <a:t>a</a:t>
            </a:r>
            <a:r>
              <a:rPr lang="ja-JP" altLang="en-US" dirty="0"/>
              <a:t> </a:t>
            </a:r>
            <a:r>
              <a:rPr lang="en-US" altLang="ja-JP" dirty="0"/>
              <a:t>request</a:t>
            </a:r>
            <a:r>
              <a:rPr lang="ja-JP" altLang="en-US" dirty="0"/>
              <a:t> </a:t>
            </a:r>
            <a:r>
              <a:rPr lang="en-US" altLang="ja-JP" dirty="0"/>
              <a:t>type"</a:t>
            </a:r>
            <a:r>
              <a:rPr lang="ja-JP" altLang="en-US" dirty="0"/>
              <a:t> で、</a:t>
            </a:r>
            <a:r>
              <a:rPr lang="en-US" altLang="ja-JP" dirty="0"/>
              <a:t>"Notify CVE about a publication" </a:t>
            </a:r>
            <a:r>
              <a:rPr lang="ja-JP" altLang="en-US" dirty="0"/>
              <a:t>を選びます。</a:t>
            </a:r>
          </a:p>
          <a:p>
            <a:r>
              <a:rPr lang="ja-JP" altLang="en-US" dirty="0"/>
              <a:t>暗号化された返信を希望する</a:t>
            </a:r>
            <a:r>
              <a:rPr lang="ja-JP" altLang="en-US"/>
              <a:t>場合は </a:t>
            </a:r>
            <a:r>
              <a:rPr lang="en-US" altLang="ja-JP" dirty="0"/>
              <a:t>PGP </a:t>
            </a:r>
            <a:r>
              <a:rPr lang="ja-JP" altLang="en-US" dirty="0"/>
              <a:t>鍵情報を入力します。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20</a:t>
            </a:fld>
            <a:endParaRPr lang="en-US"/>
          </a:p>
        </p:txBody>
      </p:sp>
    </p:spTree>
    <p:extLst>
      <p:ext uri="{BB962C8B-B14F-4D97-AF65-F5344CB8AC3E}">
        <p14:creationId xmlns:p14="http://schemas.microsoft.com/office/powerpoint/2010/main" val="185932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a:t>
            </a:r>
            <a:r>
              <a:rPr lang="ja-JP" altLang="en-US" dirty="0"/>
              <a:t>アドレスを入力します。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24949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dirty="0"/>
              <a:t>Submission Form </a:t>
            </a:r>
            <a:r>
              <a:rPr lang="ja-JP" altLang="en-US" b="0" dirty="0"/>
              <a:t>の三つの項目に、アドバイザリへ</a:t>
            </a:r>
            <a:r>
              <a:rPr lang="ja-JP" altLang="en-US" dirty="0"/>
              <a:t>の</a:t>
            </a:r>
            <a:r>
              <a:rPr lang="ja-JP" altLang="en-US" b="0" dirty="0"/>
              <a:t>リンク、公開を希望する </a:t>
            </a:r>
            <a:r>
              <a:rPr lang="en-US" altLang="ja-JP" b="0" dirty="0"/>
              <a:t>CVE ID</a:t>
            </a:r>
            <a:r>
              <a:rPr lang="ja-JP" altLang="en-US" b="0" dirty="0"/>
              <a:t>、そして整形済みの</a:t>
            </a:r>
            <a:r>
              <a:rPr lang="en-US" altLang="ja-JP" b="0" dirty="0"/>
              <a:t> CVE </a:t>
            </a:r>
            <a:r>
              <a:rPr lang="ja-JP" altLang="en-US" b="0" dirty="0"/>
              <a:t>エントリの情報をそれぞれ記入します。</a:t>
            </a:r>
            <a:endParaRPr lang="en-US" b="0" dirty="0"/>
          </a:p>
        </p:txBody>
      </p:sp>
      <p:sp>
        <p:nvSpPr>
          <p:cNvPr id="4" name="Slide Number Placeholder 3"/>
          <p:cNvSpPr>
            <a:spLocks noGrp="1"/>
          </p:cNvSpPr>
          <p:nvPr>
            <p:ph type="sldNum" sz="quarter" idx="5"/>
          </p:nvPr>
        </p:nvSpPr>
        <p:spPr/>
        <p:txBody>
          <a:bodyPr/>
          <a:lstStyle/>
          <a:p>
            <a:fld id="{D58F3C89-9E49-4851-A18A-DAECD34FD650}" type="slidenum">
              <a:rPr lang="en-US" smtClean="0"/>
              <a:t>22</a:t>
            </a:fld>
            <a:endParaRPr lang="en-US"/>
          </a:p>
        </p:txBody>
      </p:sp>
    </p:spTree>
    <p:extLst>
      <p:ext uri="{BB962C8B-B14F-4D97-AF65-F5344CB8AC3E}">
        <p14:creationId xmlns:p14="http://schemas.microsoft.com/office/powerpoint/2010/main" val="10793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セキュリティコードを入力して </a:t>
            </a:r>
            <a:r>
              <a:rPr lang="en-US" altLang="ja-JP" dirty="0"/>
              <a:t>"Submit Request" </a:t>
            </a:r>
            <a:r>
              <a:rPr lang="ja-JP" altLang="en-US" dirty="0"/>
              <a:t>ボタンを押します。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23</a:t>
            </a:fld>
            <a:endParaRPr lang="en-US"/>
          </a:p>
        </p:txBody>
      </p:sp>
    </p:spTree>
    <p:extLst>
      <p:ext uri="{BB962C8B-B14F-4D97-AF65-F5344CB8AC3E}">
        <p14:creationId xmlns:p14="http://schemas.microsoft.com/office/powerpoint/2010/main" val="337944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送信されたリクエストは </a:t>
            </a:r>
            <a:r>
              <a:rPr lang="en-US" altLang="ja-JP" dirty="0"/>
              <a:t>MITRE </a:t>
            </a:r>
            <a:r>
              <a:rPr lang="ja-JP" altLang="en-US" dirty="0"/>
              <a:t>のシステムに送信され、リクエスト受領の </a:t>
            </a:r>
            <a:r>
              <a:rPr lang="en-US" altLang="ja-JP" dirty="0"/>
              <a:t>Email </a:t>
            </a:r>
            <a:r>
              <a:rPr lang="ja-JP" altLang="en-US" dirty="0"/>
              <a:t>が送られます。</a:t>
            </a:r>
            <a:endParaRPr lang="en-US" altLang="ja-JP" dirty="0"/>
          </a:p>
          <a:p>
            <a:r>
              <a:rPr lang="ja-JP" altLang="en-US"/>
              <a:t>これは</a:t>
            </a:r>
            <a:r>
              <a:rPr lang="en-US" altLang="ja-JP" dirty="0"/>
              <a:t> Email </a:t>
            </a:r>
            <a:r>
              <a:rPr lang="ja-JP" altLang="en-US" dirty="0"/>
              <a:t>の例です。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24</a:t>
            </a:fld>
            <a:endParaRPr lang="en-US"/>
          </a:p>
        </p:txBody>
      </p:sp>
    </p:spTree>
    <p:extLst>
      <p:ext uri="{BB962C8B-B14F-4D97-AF65-F5344CB8AC3E}">
        <p14:creationId xmlns:p14="http://schemas.microsoft.com/office/powerpoint/2010/main" val="359649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"Additional</a:t>
            </a:r>
            <a:r>
              <a:rPr lang="ja-JP" altLang="en-US" dirty="0"/>
              <a:t> </a:t>
            </a:r>
            <a:r>
              <a:rPr lang="en-US" altLang="ja-JP" dirty="0"/>
              <a:t>information"</a:t>
            </a:r>
            <a:r>
              <a:rPr lang="ja-JP" altLang="en-US" dirty="0"/>
              <a:t> に入力できる最大文字数は </a:t>
            </a:r>
            <a:r>
              <a:rPr lang="en-US" altLang="ja-JP" dirty="0"/>
              <a:t>2000</a:t>
            </a:r>
            <a:r>
              <a:rPr lang="ja-JP" altLang="en-US" dirty="0"/>
              <a:t> 文字までです。</a:t>
            </a:r>
            <a:endParaRPr lang="en-US" altLang="ja-JP" dirty="0"/>
          </a:p>
          <a:p>
            <a:r>
              <a:rPr lang="ja-JP" altLang="en-US" dirty="0"/>
              <a:t>過去にこの制限に達した </a:t>
            </a:r>
            <a:r>
              <a:rPr lang="en-US" altLang="ja-JP" dirty="0"/>
              <a:t>CNA </a:t>
            </a:r>
            <a:r>
              <a:rPr lang="ja-JP" altLang="en-US" dirty="0"/>
              <a:t>も存在します。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25</a:t>
            </a:fld>
            <a:endParaRPr lang="en-US"/>
          </a:p>
        </p:txBody>
      </p:sp>
    </p:spTree>
    <p:extLst>
      <p:ext uri="{BB962C8B-B14F-4D97-AF65-F5344CB8AC3E}">
        <p14:creationId xmlns:p14="http://schemas.microsoft.com/office/powerpoint/2010/main" val="3906579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2000</a:t>
            </a:r>
            <a:r>
              <a:rPr lang="ja-JP" altLang="en-US" dirty="0"/>
              <a:t>文字以上入力したい場合の現状のワークアラウンドとしては、情報を個別の </a:t>
            </a:r>
            <a:r>
              <a:rPr lang="en-US" altLang="ja-JP" dirty="0"/>
              <a:t>Email </a:t>
            </a:r>
            <a:r>
              <a:rPr lang="ja-JP" altLang="en-US" dirty="0"/>
              <a:t>で </a:t>
            </a:r>
            <a:r>
              <a:rPr lang="en-US" altLang="ja-JP" dirty="0"/>
              <a:t>MITRE </a:t>
            </a:r>
            <a:r>
              <a:rPr lang="ja-JP" altLang="en-US" dirty="0"/>
              <a:t>に送信する方法があります。</a:t>
            </a:r>
            <a:endParaRPr lang="en-US" altLang="ja-JP" dirty="0"/>
          </a:p>
          <a:p>
            <a:r>
              <a:rPr lang="ja-JP" altLang="en-US" dirty="0"/>
              <a:t>その</a:t>
            </a:r>
            <a:r>
              <a:rPr lang="ja-JP" altLang="en-US"/>
              <a:t>場合、各フィールドに通常</a:t>
            </a:r>
            <a:r>
              <a:rPr lang="ja-JP" altLang="en-US" dirty="0"/>
              <a:t>通り情報を入力して</a:t>
            </a:r>
            <a:r>
              <a:rPr lang="ja-JP" altLang="en-US"/>
              <a:t>いき、</a:t>
            </a:r>
            <a:r>
              <a:rPr lang="en-US" altLang="ja-JP" dirty="0"/>
              <a:t>“Additional information” </a:t>
            </a:r>
            <a:r>
              <a:rPr lang="ja-JP" altLang="en-US" dirty="0"/>
              <a:t>のフィールド</a:t>
            </a:r>
            <a:r>
              <a:rPr lang="ja-JP" altLang="en-US"/>
              <a:t>には「</a:t>
            </a:r>
            <a:r>
              <a:rPr lang="ja-JP" altLang="en-US" dirty="0"/>
              <a:t>情報は個別の </a:t>
            </a:r>
            <a:r>
              <a:rPr lang="en-US" altLang="ja-JP" dirty="0"/>
              <a:t>Email </a:t>
            </a:r>
            <a:r>
              <a:rPr lang="ja-JP" altLang="en-US" dirty="0"/>
              <a:t>で送信する</a:t>
            </a:r>
            <a:r>
              <a:rPr lang="ja-JP" altLang="en-US"/>
              <a:t>」旨を記載</a:t>
            </a:r>
            <a:r>
              <a:rPr lang="ja-JP" altLang="en-US" dirty="0"/>
              <a:t>します。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26</a:t>
            </a:fld>
            <a:endParaRPr lang="en-US"/>
          </a:p>
        </p:txBody>
      </p:sp>
    </p:spTree>
    <p:extLst>
      <p:ext uri="{BB962C8B-B14F-4D97-AF65-F5344CB8AC3E}">
        <p14:creationId xmlns:p14="http://schemas.microsoft.com/office/powerpoint/2010/main" val="341019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そして</a:t>
            </a:r>
            <a:r>
              <a:rPr lang="ja-JP" altLang="en-US"/>
              <a:t>、情報を送信したあと</a:t>
            </a:r>
            <a:r>
              <a:rPr lang="ja-JP" altLang="en-US" dirty="0"/>
              <a:t>に受け取る自動返信メールに返信する形で、</a:t>
            </a:r>
            <a:r>
              <a:rPr lang="en-US" altLang="ja-JP" dirty="0"/>
              <a:t> "Additional information" </a:t>
            </a:r>
            <a:r>
              <a:rPr lang="ja-JP" altLang="en-US" dirty="0"/>
              <a:t>に入力したかった情報を </a:t>
            </a:r>
            <a:r>
              <a:rPr lang="en-US" altLang="ja-JP" dirty="0"/>
              <a:t>MITRE </a:t>
            </a:r>
            <a:r>
              <a:rPr lang="ja-JP" altLang="en-US" dirty="0"/>
              <a:t>に送ります。</a:t>
            </a:r>
            <a:endParaRPr lang="en-US" altLang="ja-JP" dirty="0"/>
          </a:p>
          <a:p>
            <a:r>
              <a:rPr lang="en-US" altLang="ja-JP" dirty="0"/>
              <a:t>Email </a:t>
            </a:r>
            <a:r>
              <a:rPr lang="ja-JP" altLang="en-US"/>
              <a:t>本文への記載でも添付ファイルの形でも送信</a:t>
            </a:r>
            <a:r>
              <a:rPr lang="ja-JP" altLang="en-US" dirty="0"/>
              <a:t>可能です。</a:t>
            </a:r>
            <a:endParaRPr lang="en-US" altLang="ja-JP" dirty="0"/>
          </a:p>
        </p:txBody>
      </p:sp>
      <p:sp>
        <p:nvSpPr>
          <p:cNvPr id="4" name="Slide Number Placeholder 3"/>
          <p:cNvSpPr>
            <a:spLocks noGrp="1"/>
          </p:cNvSpPr>
          <p:nvPr>
            <p:ph type="sldNum" sz="quarter" idx="5"/>
          </p:nvPr>
        </p:nvSpPr>
        <p:spPr/>
        <p:txBody>
          <a:bodyPr/>
          <a:lstStyle/>
          <a:p>
            <a:fld id="{D58F3C89-9E49-4851-A18A-DAECD34FD650}" type="slidenum">
              <a:rPr lang="en-US" smtClean="0"/>
              <a:t>27</a:t>
            </a:fld>
            <a:endParaRPr lang="en-US"/>
          </a:p>
        </p:txBody>
      </p:sp>
    </p:spTree>
    <p:extLst>
      <p:ext uri="{BB962C8B-B14F-4D97-AF65-F5344CB8AC3E}">
        <p14:creationId xmlns:p14="http://schemas.microsoft.com/office/powerpoint/2010/main" val="180587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GitHub </a:t>
            </a:r>
            <a:r>
              <a:rPr lang="ja-JP" altLang="en-US" dirty="0"/>
              <a:t>を通じた </a:t>
            </a:r>
            <a:r>
              <a:rPr lang="en-US" altLang="ja-JP" dirty="0"/>
              <a:t>CVE </a:t>
            </a:r>
            <a:r>
              <a:rPr lang="ja-JP" altLang="en-US" dirty="0"/>
              <a:t>エントリの提出方法について説明します。</a:t>
            </a:r>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28</a:t>
            </a:fld>
            <a:endParaRPr lang="en-US"/>
          </a:p>
        </p:txBody>
      </p:sp>
    </p:spTree>
    <p:extLst>
      <p:ext uri="{BB962C8B-B14F-4D97-AF65-F5344CB8AC3E}">
        <p14:creationId xmlns:p14="http://schemas.microsoft.com/office/powerpoint/2010/main" val="374492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1"/>
            <a:ext cx="5621020" cy="6157439"/>
          </a:xfrm>
        </p:spPr>
        <p:txBody>
          <a:bodyPr/>
          <a:lstStyle/>
          <a:p>
            <a:r>
              <a:rPr lang="en-US" altLang="ja-JP" dirty="0"/>
              <a:t>GitHub </a:t>
            </a:r>
            <a:r>
              <a:rPr lang="ja-JP" altLang="en-US" dirty="0"/>
              <a:t>からの </a:t>
            </a:r>
            <a:r>
              <a:rPr lang="en-US" altLang="ja-JP" dirty="0"/>
              <a:t>Submission </a:t>
            </a:r>
            <a:r>
              <a:rPr lang="ja-JP" altLang="en-US" dirty="0"/>
              <a:t>には、まず </a:t>
            </a:r>
            <a:r>
              <a:rPr lang="en-US" altLang="ja-JP" dirty="0"/>
              <a:t>GitHub </a:t>
            </a:r>
            <a:r>
              <a:rPr lang="ja-JP" altLang="en-US" dirty="0"/>
              <a:t>の </a:t>
            </a:r>
            <a:r>
              <a:rPr lang="en-US" altLang="ja-JP" dirty="0"/>
              <a:t>CVEProject/cvelist </a:t>
            </a:r>
            <a:r>
              <a:rPr lang="ja-JP" altLang="en-US" dirty="0"/>
              <a:t>リポジトリの</a:t>
            </a:r>
            <a:r>
              <a:rPr lang="en-US" altLang="ja-JP" dirty="0"/>
              <a:t>fork </a:t>
            </a:r>
            <a:r>
              <a:rPr lang="ja-JP" altLang="en-US" dirty="0"/>
              <a:t>を作成します。</a:t>
            </a:r>
          </a:p>
          <a:p>
            <a:r>
              <a:rPr lang="ja-JP" altLang="en-US" dirty="0"/>
              <a:t>このリポジトリの中は、年単位、そして</a:t>
            </a:r>
            <a:r>
              <a:rPr lang="en-US" altLang="ja-JP" dirty="0"/>
              <a:t>1000 ID</a:t>
            </a:r>
            <a:r>
              <a:rPr lang="ja-JP" altLang="en-US" dirty="0"/>
              <a:t>単位でフォルダが分かれています。</a:t>
            </a:r>
          </a:p>
          <a:p>
            <a:r>
              <a:rPr lang="ja-JP" altLang="en-US" dirty="0"/>
              <a:t>これらのフォルダの中に、各 </a:t>
            </a:r>
            <a:r>
              <a:rPr lang="en-US" altLang="ja-JP" dirty="0"/>
              <a:t>CVE ID </a:t>
            </a:r>
            <a:r>
              <a:rPr lang="ja-JP" altLang="en-US" dirty="0"/>
              <a:t>に対応する </a:t>
            </a:r>
            <a:r>
              <a:rPr lang="en-US" altLang="ja-JP" dirty="0"/>
              <a:t>JSON </a:t>
            </a:r>
            <a:r>
              <a:rPr lang="ja-JP" altLang="en-US" dirty="0"/>
              <a:t>ファイルが置かれています。</a:t>
            </a:r>
          </a:p>
          <a:p>
            <a:endParaRPr lang="ja-JP" altLang="en-US" dirty="0"/>
          </a:p>
          <a:p>
            <a:r>
              <a:rPr lang="ja-JP" altLang="en-US" dirty="0"/>
              <a:t>新たな </a:t>
            </a:r>
            <a:r>
              <a:rPr lang="en-US" altLang="ja-JP" dirty="0"/>
              <a:t>Branch </a:t>
            </a:r>
            <a:r>
              <a:rPr lang="ja-JP" altLang="en-US" dirty="0"/>
              <a:t>を作成し、</a:t>
            </a:r>
            <a:r>
              <a:rPr lang="en-US" altLang="ja-JP" dirty="0"/>
              <a:t>CVE ID </a:t>
            </a:r>
            <a:r>
              <a:rPr lang="ja-JP" altLang="en-US" dirty="0"/>
              <a:t>に該当する </a:t>
            </a:r>
            <a:r>
              <a:rPr lang="en-US" altLang="ja-JP" dirty="0"/>
              <a:t>JSON </a:t>
            </a:r>
            <a:r>
              <a:rPr lang="ja-JP" altLang="en-US" dirty="0"/>
              <a:t>ファイルを編集します。そして編集が完了したら</a:t>
            </a:r>
            <a:r>
              <a:rPr lang="en-US" altLang="ja-JP" dirty="0"/>
              <a:t> CVEProject/cvelist </a:t>
            </a:r>
            <a:r>
              <a:rPr lang="ja-JP" altLang="en-US" dirty="0"/>
              <a:t>リポジトリへのプルリクエストを行います。</a:t>
            </a:r>
          </a:p>
          <a:p>
            <a:endParaRPr lang="ja-JP" altLang="en-US" dirty="0"/>
          </a:p>
          <a:p>
            <a:r>
              <a:rPr lang="ja-JP" altLang="en-US" dirty="0"/>
              <a:t>より詳細な情報については、</a:t>
            </a:r>
            <a:r>
              <a:rPr lang="en-US" altLang="ja-JP" dirty="0"/>
              <a:t>CNA Collaboration Working Group </a:t>
            </a:r>
            <a:r>
              <a:rPr lang="ja-JP" altLang="en-US" dirty="0"/>
              <a:t>が作成したガイダンスが</a:t>
            </a:r>
            <a:r>
              <a:rPr lang="en-US" altLang="ja-JP" dirty="0"/>
              <a:t> Github.io </a:t>
            </a:r>
            <a:r>
              <a:rPr lang="ja-JP" altLang="en-US" dirty="0"/>
              <a:t>のサイトにあります。</a:t>
            </a:r>
          </a:p>
          <a:p>
            <a:endParaRPr lang="ja-JP" altLang="en-US" dirty="0"/>
          </a:p>
          <a:p>
            <a:r>
              <a:rPr lang="ja-JP" altLang="en-US" dirty="0"/>
              <a:t>プルリクエストを行うためには</a:t>
            </a:r>
            <a:r>
              <a:rPr lang="en-US" altLang="ja-JP" dirty="0"/>
              <a:t> GitHub </a:t>
            </a:r>
            <a:r>
              <a:rPr lang="ja-JP" altLang="en-US" dirty="0"/>
              <a:t>ユーザネームを事前に </a:t>
            </a:r>
            <a:r>
              <a:rPr lang="en-US" altLang="ja-JP" dirty="0"/>
              <a:t>MITRE </a:t>
            </a:r>
            <a:r>
              <a:rPr lang="ja-JP" altLang="en-US" dirty="0"/>
              <a:t>に通知しておく必要があります。</a:t>
            </a:r>
          </a:p>
          <a:p>
            <a:r>
              <a:rPr lang="en-US" altLang="ja-JP" dirty="0"/>
              <a:t>CVE Web form </a:t>
            </a:r>
            <a:r>
              <a:rPr lang="ja-JP" altLang="en-US" dirty="0"/>
              <a:t>で </a:t>
            </a:r>
            <a:r>
              <a:rPr lang="en-US" altLang="ja-JP" dirty="0"/>
              <a:t>"Other"</a:t>
            </a:r>
            <a:r>
              <a:rPr lang="ja-JP" altLang="en-US" dirty="0"/>
              <a:t> を選択してユーザネームを登録してください。</a:t>
            </a:r>
          </a:p>
          <a:p>
            <a:endParaRPr lang="ja-JP" altLang="en-US" dirty="0"/>
          </a:p>
          <a:p>
            <a:r>
              <a:rPr lang="ja-JP" altLang="en-US" dirty="0"/>
              <a:t>重要な点として、</a:t>
            </a:r>
            <a:r>
              <a:rPr lang="en-US" altLang="ja-JP" dirty="0"/>
              <a:t>GitHub </a:t>
            </a:r>
            <a:r>
              <a:rPr lang="ja-JP" altLang="en-US" dirty="0"/>
              <a:t>を通じて登録された </a:t>
            </a:r>
            <a:r>
              <a:rPr lang="en-US" altLang="ja-JP" dirty="0"/>
              <a:t>CVE </a:t>
            </a:r>
            <a:r>
              <a:rPr lang="ja-JP" altLang="en-US" dirty="0"/>
              <a:t>エントリはすぐに一般公開されるということを覚えておいてください。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29</a:t>
            </a:fld>
            <a:endParaRPr lang="en-US" dirty="0"/>
          </a:p>
        </p:txBody>
      </p:sp>
    </p:spTree>
    <p:extLst>
      <p:ext uri="{BB962C8B-B14F-4D97-AF65-F5344CB8AC3E}">
        <p14:creationId xmlns:p14="http://schemas.microsoft.com/office/powerpoint/2010/main" val="424466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CVE </a:t>
            </a:r>
            <a:r>
              <a:rPr lang="ja-JP" altLang="en-US" dirty="0"/>
              <a:t>エントリの必須項目、</a:t>
            </a:r>
            <a:r>
              <a:rPr lang="en-US" altLang="ja-JP" dirty="0"/>
              <a:t>CVE </a:t>
            </a:r>
            <a:r>
              <a:rPr lang="ja-JP" altLang="en-US" dirty="0"/>
              <a:t>エントリ提出時に使用するファイルの形式、</a:t>
            </a:r>
            <a:r>
              <a:rPr lang="en-US" altLang="ja-JP" dirty="0"/>
              <a:t>MITRE </a:t>
            </a:r>
            <a:r>
              <a:rPr lang="ja-JP" altLang="en-US" dirty="0"/>
              <a:t>への送信方法、受け付けた </a:t>
            </a:r>
            <a:r>
              <a:rPr lang="en-US" altLang="ja-JP" dirty="0"/>
              <a:t>MITRE </a:t>
            </a:r>
            <a:r>
              <a:rPr lang="ja-JP" altLang="en-US" dirty="0"/>
              <a:t>側での対応、そして参考情報や使用可能なツールについて説明します。</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176248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プルリクエストなどに関するコマンドラインの詳細な説明は、</a:t>
            </a:r>
            <a:r>
              <a:rPr lang="en-US" altLang="ja-JP" dirty="0"/>
              <a:t>GitHub </a:t>
            </a:r>
            <a:r>
              <a:rPr lang="ja-JP" altLang="en-US" dirty="0"/>
              <a:t>に置いてある資料で説明しています。詳しくは本ページ記載の </a:t>
            </a:r>
            <a:r>
              <a:rPr lang="en-US" altLang="ja-JP" dirty="0"/>
              <a:t>URL </a:t>
            </a:r>
            <a:r>
              <a:rPr lang="ja-JP" altLang="en-US" dirty="0"/>
              <a:t>にアクセスしてください。</a:t>
            </a:r>
            <a:endParaRPr lang="en-US" altLang="ja-JP" dirty="0"/>
          </a:p>
          <a:p>
            <a:endParaRPr lang="en-US" dirty="0"/>
          </a:p>
          <a:p>
            <a:r>
              <a:rPr lang="en-US" altLang="ja-JP" dirty="0">
                <a:hlinkClick r:id="rId3"/>
              </a:rPr>
              <a:t>https://cveproject.github.io/docs/cna/onboarding/index.html</a:t>
            </a:r>
            <a:endParaRPr lang="en-US" altLang="ja-JP" dirty="0"/>
          </a:p>
        </p:txBody>
      </p:sp>
      <p:sp>
        <p:nvSpPr>
          <p:cNvPr id="4" name="Slide Number Placeholder 3"/>
          <p:cNvSpPr>
            <a:spLocks noGrp="1"/>
          </p:cNvSpPr>
          <p:nvPr>
            <p:ph type="sldNum" sz="quarter" idx="5"/>
          </p:nvPr>
        </p:nvSpPr>
        <p:spPr/>
        <p:txBody>
          <a:bodyPr/>
          <a:lstStyle/>
          <a:p>
            <a:fld id="{D58F3C89-9E49-4851-A18A-DAECD34FD650}" type="slidenum">
              <a:rPr lang="en-US" smtClean="0"/>
              <a:t>30</a:t>
            </a:fld>
            <a:endParaRPr lang="en-US"/>
          </a:p>
        </p:txBody>
      </p:sp>
    </p:spTree>
    <p:extLst>
      <p:ext uri="{BB962C8B-B14F-4D97-AF65-F5344CB8AC3E}">
        <p14:creationId xmlns:p14="http://schemas.microsoft.com/office/powerpoint/2010/main" val="388924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Submission </a:t>
            </a:r>
            <a:r>
              <a:rPr lang="ja-JP" altLang="en-US" dirty="0"/>
              <a:t>を受け取ったあと、</a:t>
            </a:r>
            <a:r>
              <a:rPr lang="en-US" altLang="ja-JP" dirty="0"/>
              <a:t>MITRE </a:t>
            </a:r>
            <a:r>
              <a:rPr lang="ja-JP" altLang="en-US" dirty="0"/>
              <a:t>側</a:t>
            </a:r>
            <a:r>
              <a:rPr lang="ja-JP" altLang="en-US"/>
              <a:t>でどのようなこと</a:t>
            </a:r>
            <a:r>
              <a:rPr lang="ja-JP" altLang="en-US" dirty="0"/>
              <a:t>をしているのかを説明します。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31</a:t>
            </a:fld>
            <a:endParaRPr lang="en-US"/>
          </a:p>
        </p:txBody>
      </p:sp>
    </p:spTree>
    <p:extLst>
      <p:ext uri="{BB962C8B-B14F-4D97-AF65-F5344CB8AC3E}">
        <p14:creationId xmlns:p14="http://schemas.microsoft.com/office/powerpoint/2010/main" val="2090792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 </a:t>
            </a:r>
            <a:r>
              <a:rPr lang="ja-JP" altLang="en-US" dirty="0"/>
              <a:t>が提出者に割り当てられているものであること、</a:t>
            </a:r>
            <a:r>
              <a:rPr lang="en-US" altLang="ja-JP" dirty="0"/>
              <a:t>Reserved </a:t>
            </a:r>
            <a:r>
              <a:rPr lang="ja-JP" altLang="en-US" dirty="0"/>
              <a:t>であること、リファレンス情報が公開済みのものであること、そして提出された情報とリファレンス情報に齟齬が無いことを確認します。</a:t>
            </a:r>
            <a:endParaRPr lang="en-US" altLang="ja-JP" dirty="0"/>
          </a:p>
          <a:p>
            <a:endParaRPr lang="en-US" altLang="ja-JP" dirty="0"/>
          </a:p>
          <a:p>
            <a:r>
              <a:rPr lang="ja-JP" altLang="en-US" dirty="0"/>
              <a:t>問題がなければ、提出された </a:t>
            </a:r>
            <a:r>
              <a:rPr lang="en-US" altLang="ja-JP" dirty="0"/>
              <a:t>CVE </a:t>
            </a:r>
            <a:r>
              <a:rPr lang="ja-JP" altLang="en-US" dirty="0"/>
              <a:t>エントリの情報を </a:t>
            </a:r>
            <a:r>
              <a:rPr lang="en-US" altLang="ja-JP" dirty="0"/>
              <a:t>CVE Master List </a:t>
            </a:r>
            <a:r>
              <a:rPr lang="ja-JP" altLang="en-US" dirty="0"/>
              <a:t>に取り込み、その情報を </a:t>
            </a:r>
            <a:r>
              <a:rPr lang="en-US" altLang="ja-JP" dirty="0"/>
              <a:t>CVE </a:t>
            </a:r>
            <a:r>
              <a:rPr lang="ja-JP" altLang="en-US" dirty="0"/>
              <a:t>のウェブサイトに送り、</a:t>
            </a:r>
            <a:r>
              <a:rPr lang="en-US" altLang="ja-JP" dirty="0"/>
              <a:t>GitHub </a:t>
            </a:r>
            <a:r>
              <a:rPr lang="ja-JP" altLang="en-US" dirty="0"/>
              <a:t>の </a:t>
            </a:r>
            <a:r>
              <a:rPr lang="en-US" altLang="ja-JP" dirty="0"/>
              <a:t>CVEProject/cvelist </a:t>
            </a:r>
            <a:r>
              <a:rPr lang="ja-JP" altLang="en-US" dirty="0"/>
              <a:t>リポジトリを更新します。</a:t>
            </a:r>
            <a:endParaRPr lang="en-US" altLang="ja-JP" dirty="0"/>
          </a:p>
          <a:p>
            <a:r>
              <a:rPr lang="ja-JP" altLang="en-US" dirty="0"/>
              <a:t>それらの情報を</a:t>
            </a:r>
            <a:r>
              <a:rPr lang="en-US" altLang="ja-JP" dirty="0"/>
              <a:t> Twitter </a:t>
            </a:r>
            <a:r>
              <a:rPr lang="ja-JP" altLang="en-US" dirty="0"/>
              <a:t>などを通じてアナウンスします。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32</a:t>
            </a:fld>
            <a:endParaRPr lang="en-US"/>
          </a:p>
        </p:txBody>
      </p:sp>
    </p:spTree>
    <p:extLst>
      <p:ext uri="{BB962C8B-B14F-4D97-AF65-F5344CB8AC3E}">
        <p14:creationId xmlns:p14="http://schemas.microsoft.com/office/powerpoint/2010/main" val="4098723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CVE Submission </a:t>
            </a:r>
            <a:r>
              <a:rPr lang="ja-JP" altLang="en-US" dirty="0"/>
              <a:t>に関する参考情報やツールを紹介します。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33</a:t>
            </a:fld>
            <a:endParaRPr lang="en-US"/>
          </a:p>
        </p:txBody>
      </p:sp>
    </p:spTree>
    <p:extLst>
      <p:ext uri="{BB962C8B-B14F-4D97-AF65-F5344CB8AC3E}">
        <p14:creationId xmlns:p14="http://schemas.microsoft.com/office/powerpoint/2010/main" val="445171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JSON </a:t>
            </a:r>
            <a:r>
              <a:rPr lang="ja-JP" altLang="en-US" dirty="0"/>
              <a:t>ファイルのチェックに使う</a:t>
            </a:r>
            <a:r>
              <a:rPr lang="en-US" altLang="ja-JP" dirty="0"/>
              <a:t> JSON </a:t>
            </a:r>
            <a:r>
              <a:rPr lang="ja-JP" altLang="en-US" dirty="0"/>
              <a:t>スキーマとバリデータは</a:t>
            </a:r>
            <a:r>
              <a:rPr lang="en-US" altLang="ja-JP" dirty="0"/>
              <a:t> GitHub </a:t>
            </a:r>
            <a:r>
              <a:rPr lang="ja-JP" altLang="en-US" dirty="0"/>
              <a:t>の </a:t>
            </a:r>
            <a:r>
              <a:rPr lang="en-US" altLang="ja-JP" dirty="0"/>
              <a:t>Automation Working Group </a:t>
            </a:r>
            <a:r>
              <a:rPr lang="ja-JP" altLang="en-US" dirty="0"/>
              <a:t>のリポジトリに置いてあります。</a:t>
            </a:r>
          </a:p>
          <a:p>
            <a:endParaRPr lang="ja-JP" altLang="en-US" dirty="0"/>
          </a:p>
          <a:p>
            <a:r>
              <a:rPr lang="en-US" altLang="ja-JP" dirty="0"/>
              <a:t>PaloAltoNetworks </a:t>
            </a:r>
            <a:r>
              <a:rPr lang="ja-JP" altLang="en-US" dirty="0"/>
              <a:t>の </a:t>
            </a:r>
            <a:r>
              <a:rPr lang="en-US" altLang="ja-JP" dirty="0"/>
              <a:t>Chandan Kumar </a:t>
            </a:r>
            <a:r>
              <a:rPr lang="ja-JP" altLang="en-US" dirty="0"/>
              <a:t>氏によって</a:t>
            </a:r>
            <a:r>
              <a:rPr lang="en-US" altLang="ja-JP" dirty="0"/>
              <a:t> CVE </a:t>
            </a:r>
            <a:r>
              <a:rPr lang="ja-JP" altLang="en-US" dirty="0"/>
              <a:t>エントリの </a:t>
            </a:r>
            <a:r>
              <a:rPr lang="en-US" altLang="ja-JP" dirty="0"/>
              <a:t>JSON </a:t>
            </a:r>
            <a:r>
              <a:rPr lang="ja-JP" altLang="en-US" dirty="0"/>
              <a:t>ファイルを作成するツール </a:t>
            </a:r>
            <a:r>
              <a:rPr lang="en-US" altLang="ja-JP" dirty="0"/>
              <a:t>Vulnogram </a:t>
            </a:r>
            <a:r>
              <a:rPr lang="ja-JP" altLang="en-US" dirty="0"/>
              <a:t>が開発され、オープンソースで提供されています。</a:t>
            </a:r>
            <a:endParaRPr lang="en-US" altLang="ja-JP" dirty="0"/>
          </a:p>
          <a:p>
            <a:r>
              <a:rPr lang="en-US" altLang="ja-JP" dirty="0"/>
              <a:t>Vulnogram </a:t>
            </a:r>
            <a:r>
              <a:rPr lang="ja-JP" altLang="en-US" dirty="0"/>
              <a:t>では、</a:t>
            </a:r>
            <a:r>
              <a:rPr lang="en-US" altLang="ja-JP" dirty="0"/>
              <a:t>form </a:t>
            </a:r>
            <a:r>
              <a:rPr lang="ja-JP" altLang="en-US" dirty="0"/>
              <a:t>に情報を入力して</a:t>
            </a:r>
            <a:r>
              <a:rPr lang="en-US" altLang="ja-JP" dirty="0"/>
              <a:t> JSON </a:t>
            </a:r>
            <a:r>
              <a:rPr lang="ja-JP" altLang="en-US" dirty="0"/>
              <a:t>ファイルを作成できます。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34</a:t>
            </a:fld>
            <a:endParaRPr lang="en-US"/>
          </a:p>
        </p:txBody>
      </p:sp>
    </p:spTree>
    <p:extLst>
      <p:ext uri="{BB962C8B-B14F-4D97-AF65-F5344CB8AC3E}">
        <p14:creationId xmlns:p14="http://schemas.microsoft.com/office/powerpoint/2010/main" val="3689754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t>説明</a:t>
            </a:r>
            <a:r>
              <a:rPr lang="ja-JP" altLang="en-US" b="0" dirty="0"/>
              <a:t>は以上です。</a:t>
            </a:r>
            <a:endParaRPr lang="en-US" altLang="ja-JP" b="0" dirty="0"/>
          </a:p>
        </p:txBody>
      </p:sp>
      <p:sp>
        <p:nvSpPr>
          <p:cNvPr id="4" name="Slide Number Placeholder 3"/>
          <p:cNvSpPr>
            <a:spLocks noGrp="1"/>
          </p:cNvSpPr>
          <p:nvPr>
            <p:ph type="sldNum" sz="quarter" idx="5"/>
          </p:nvPr>
        </p:nvSpPr>
        <p:spPr/>
        <p:txBody>
          <a:bodyPr/>
          <a:lstStyle/>
          <a:p>
            <a:fld id="{D58F3C89-9E49-4851-A18A-DAECD34FD650}" type="slidenum">
              <a:rPr lang="en-US" smtClean="0"/>
              <a:t>35</a:t>
            </a:fld>
            <a:endParaRPr lang="en-US"/>
          </a:p>
        </p:txBody>
      </p:sp>
    </p:spTree>
    <p:extLst>
      <p:ext uri="{BB962C8B-B14F-4D97-AF65-F5344CB8AC3E}">
        <p14:creationId xmlns:p14="http://schemas.microsoft.com/office/powerpoint/2010/main" val="418036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CVE</a:t>
            </a:r>
            <a:r>
              <a:rPr lang="ja-JP" altLang="en-US" b="0" dirty="0"/>
              <a:t> エントリは </a:t>
            </a:r>
            <a:r>
              <a:rPr lang="en-US" altLang="ja-JP" b="0" dirty="0"/>
              <a:t>MITRE </a:t>
            </a:r>
            <a:r>
              <a:rPr lang="ja-JP" altLang="en-US" b="0" dirty="0"/>
              <a:t>に送信します。</a:t>
            </a:r>
            <a:endParaRPr lang="en-US" b="0" dirty="0"/>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9945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 </a:t>
            </a:r>
            <a:r>
              <a:rPr lang="ja-JP" altLang="en-US" dirty="0"/>
              <a:t>エントリに記載する情報の必須項目は</a:t>
            </a:r>
            <a:r>
              <a:rPr lang="en-US" altLang="ja-JP" dirty="0"/>
              <a:t>:</a:t>
            </a:r>
          </a:p>
          <a:p>
            <a:pPr marL="171450" indent="-171450">
              <a:buFont typeface="Wingdings" panose="05000000000000000000" pitchFamily="2" charset="2"/>
              <a:buChar char="n"/>
            </a:pPr>
            <a:r>
              <a:rPr lang="en-US" altLang="ja-JP" dirty="0"/>
              <a:t>CVE ID</a:t>
            </a:r>
          </a:p>
          <a:p>
            <a:pPr marL="171450" indent="-171450">
              <a:buFont typeface="Wingdings" panose="05000000000000000000" pitchFamily="2" charset="2"/>
              <a:buChar char="n"/>
            </a:pPr>
            <a:r>
              <a:rPr lang="ja-JP" altLang="en-US" dirty="0"/>
              <a:t>製品名</a:t>
            </a:r>
          </a:p>
          <a:p>
            <a:pPr marL="171450" indent="-171450">
              <a:buFont typeface="Wingdings" panose="05000000000000000000" pitchFamily="2" charset="2"/>
              <a:buChar char="n"/>
            </a:pPr>
            <a:r>
              <a:rPr lang="ja-JP" altLang="en-US" dirty="0"/>
              <a:t>バージョン</a:t>
            </a:r>
          </a:p>
          <a:p>
            <a:pPr marL="171450" indent="-171450">
              <a:buFont typeface="Wingdings" panose="05000000000000000000" pitchFamily="2" charset="2"/>
              <a:buChar char="n"/>
            </a:pPr>
            <a:r>
              <a:rPr lang="ja-JP" altLang="en-US" dirty="0"/>
              <a:t>脆弱性種別</a:t>
            </a:r>
            <a:endParaRPr lang="en-US" altLang="ja-JP" dirty="0"/>
          </a:p>
          <a:p>
            <a:pPr marL="171450" indent="-171450">
              <a:buFont typeface="Wingdings" panose="05000000000000000000" pitchFamily="2" charset="2"/>
              <a:buChar char="n"/>
            </a:pPr>
            <a:r>
              <a:rPr lang="ja-JP" altLang="en-US" dirty="0"/>
              <a:t>リファレンス情報</a:t>
            </a:r>
          </a:p>
          <a:p>
            <a:pPr marL="171450" indent="-171450">
              <a:buFont typeface="Wingdings" panose="05000000000000000000" pitchFamily="2" charset="2"/>
              <a:buChar char="n"/>
            </a:pPr>
            <a:r>
              <a:rPr lang="en-US" altLang="ja-JP" dirty="0"/>
              <a:t>Description</a:t>
            </a:r>
          </a:p>
          <a:p>
            <a:pPr marL="171450" indent="-171450">
              <a:buFont typeface="Wingdings" panose="05000000000000000000" pitchFamily="2" charset="2"/>
              <a:buChar char="n"/>
            </a:pPr>
            <a:r>
              <a:rPr lang="ja-JP" altLang="en-US" dirty="0"/>
              <a:t>採番した </a:t>
            </a:r>
            <a:r>
              <a:rPr lang="en-US" altLang="ja-JP" dirty="0"/>
              <a:t>CNA </a:t>
            </a:r>
            <a:r>
              <a:rPr lang="ja-JP" altLang="en-US" dirty="0"/>
              <a:t>の名前</a:t>
            </a:r>
          </a:p>
          <a:p>
            <a:r>
              <a:rPr lang="ja-JP" altLang="en-US" dirty="0"/>
              <a:t>となります。</a:t>
            </a:r>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99646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CVE</a:t>
            </a:r>
            <a:r>
              <a:rPr lang="ja-JP" altLang="en-US" dirty="0"/>
              <a:t> エントリは指定されたファイル形式で提出する必要があります。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427504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ファイル形式としては、フラットファイル、</a:t>
            </a:r>
            <a:r>
              <a:rPr lang="en-US" altLang="ja-JP" dirty="0"/>
              <a:t>CSV </a:t>
            </a:r>
            <a:r>
              <a:rPr lang="ja-JP" altLang="en-US" dirty="0"/>
              <a:t>そして </a:t>
            </a:r>
            <a:r>
              <a:rPr lang="en-US" altLang="ja-JP" dirty="0"/>
              <a:t>JSON </a:t>
            </a:r>
            <a:r>
              <a:rPr lang="ja-JP" altLang="en-US" dirty="0"/>
              <a:t>の使用が可能です。</a:t>
            </a:r>
          </a:p>
          <a:p>
            <a:r>
              <a:rPr lang="ja-JP" altLang="en-US" dirty="0"/>
              <a:t>他の二つと比較してより多くの柔軟性があることから、</a:t>
            </a:r>
            <a:r>
              <a:rPr lang="en-US" altLang="ja-JP" dirty="0"/>
              <a:t>JSON </a:t>
            </a:r>
            <a:r>
              <a:rPr lang="ja-JP" altLang="en-US"/>
              <a:t>形式が</a:t>
            </a:r>
            <a:r>
              <a:rPr lang="ja-JP" altLang="en-US" dirty="0"/>
              <a:t>推奨されています。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236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フラットファイルは、このような形となります。</a:t>
            </a:r>
          </a:p>
          <a:p>
            <a:r>
              <a:rPr lang="ja-JP" altLang="en-US" dirty="0"/>
              <a:t>各フィールド名をかっこで囲み、フィールドの値との間をコロンで仕切ります。</a:t>
            </a:r>
          </a:p>
          <a:p>
            <a:r>
              <a:rPr lang="ja-JP" altLang="en-US" dirty="0"/>
              <a:t>これらのフィールドの集合で、一つの </a:t>
            </a:r>
            <a:r>
              <a:rPr lang="en-US" altLang="ja-JP" dirty="0"/>
              <a:t>CVE </a:t>
            </a:r>
            <a:r>
              <a:rPr lang="ja-JP" altLang="en-US" dirty="0"/>
              <a:t>のエントリが構成されます。</a:t>
            </a:r>
            <a:endParaRPr lang="en-US" altLang="ja-JP" dirty="0"/>
          </a:p>
          <a:p>
            <a:r>
              <a:rPr lang="ja-JP" altLang="en-US" dirty="0"/>
              <a:t>フィールドの順番は変えないように、また各フィールドが行をまたがないようにする必要があります。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179535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複数の</a:t>
            </a:r>
            <a:r>
              <a:rPr lang="en-US" altLang="ja-JP" dirty="0"/>
              <a:t> CVE </a:t>
            </a:r>
            <a:r>
              <a:rPr lang="ja-JP" altLang="en-US" dirty="0"/>
              <a:t>エントリをまとめて提出する場合は、一つのファイルの中に空行で区切って</a:t>
            </a:r>
            <a:r>
              <a:rPr lang="en-US" altLang="ja-JP" dirty="0"/>
              <a:t> CVE </a:t>
            </a:r>
            <a:r>
              <a:rPr lang="ja-JP" altLang="en-US" dirty="0"/>
              <a:t>エントリを並べてください。</a:t>
            </a:r>
            <a:endParaRPr lang="en-US" altLang="ja-JP" dirty="0"/>
          </a:p>
          <a:p>
            <a:r>
              <a:rPr lang="ja-JP" altLang="en-US" dirty="0"/>
              <a:t>複数の製品やバージョンが存在する場合は、それぞれをセミコロンで区切ってください。</a:t>
            </a:r>
          </a:p>
          <a:p>
            <a:endParaRPr lang="ja-JP" altLang="en-US" dirty="0"/>
          </a:p>
          <a:p>
            <a:r>
              <a:rPr lang="ja-JP" altLang="en-US" dirty="0"/>
              <a:t>この例では </a:t>
            </a:r>
            <a:r>
              <a:rPr lang="en-US" altLang="ja-JP" dirty="0"/>
              <a:t>IOS 12.2 </a:t>
            </a:r>
            <a:r>
              <a:rPr lang="ja-JP" altLang="en-US" dirty="0"/>
              <a:t>と、</a:t>
            </a:r>
            <a:r>
              <a:rPr lang="en-US" altLang="ja-JP" dirty="0"/>
              <a:t>15.0 </a:t>
            </a:r>
            <a:r>
              <a:rPr lang="ja-JP" altLang="en-US" dirty="0"/>
              <a:t>から </a:t>
            </a:r>
            <a:r>
              <a:rPr lang="en-US" altLang="ja-JP" dirty="0"/>
              <a:t>15.6 </a:t>
            </a:r>
            <a:r>
              <a:rPr lang="ja-JP" altLang="en-US" dirty="0"/>
              <a:t>と、</a:t>
            </a:r>
            <a:r>
              <a:rPr lang="en-US" altLang="ja-JP" dirty="0"/>
              <a:t>IOS XE </a:t>
            </a:r>
            <a:r>
              <a:rPr lang="ja-JP" altLang="en-US" dirty="0"/>
              <a:t> </a:t>
            </a:r>
            <a:r>
              <a:rPr lang="en-US" altLang="ja-JP" dirty="0"/>
              <a:t>3.2 </a:t>
            </a:r>
            <a:r>
              <a:rPr lang="ja-JP" altLang="en-US" dirty="0"/>
              <a:t>から </a:t>
            </a:r>
            <a:r>
              <a:rPr lang="en-US" altLang="ja-JP" dirty="0"/>
              <a:t>3.18 </a:t>
            </a:r>
            <a:r>
              <a:rPr lang="ja-JP" altLang="en-US" dirty="0"/>
              <a:t>が影響を受けることが表現されています。</a:t>
            </a:r>
          </a:p>
          <a:p>
            <a:endParaRPr lang="ja-JP" altLang="en-US" dirty="0"/>
          </a:p>
          <a:p>
            <a:r>
              <a:rPr lang="ja-JP" altLang="en-US" dirty="0"/>
              <a:t>またその下は、複数の </a:t>
            </a:r>
            <a:r>
              <a:rPr lang="en-US" altLang="ja-JP" dirty="0"/>
              <a:t>URL </a:t>
            </a:r>
            <a:r>
              <a:rPr lang="ja-JP" altLang="en-US" dirty="0"/>
              <a:t>をリファレンス情報に記載する例になっています。</a:t>
            </a:r>
          </a:p>
          <a:p>
            <a:r>
              <a:rPr lang="ja-JP" altLang="en-US" dirty="0"/>
              <a:t>複数の </a:t>
            </a:r>
            <a:r>
              <a:rPr lang="en-US" altLang="ja-JP" dirty="0"/>
              <a:t>URL </a:t>
            </a:r>
            <a:r>
              <a:rPr lang="ja-JP" altLang="en-US" dirty="0"/>
              <a:t>を記載するときは、それぞれをスペースで区切ってください。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a:p>
        </p:txBody>
      </p:sp>
    </p:spTree>
    <p:extLst>
      <p:ext uri="{BB962C8B-B14F-4D97-AF65-F5344CB8AC3E}">
        <p14:creationId xmlns:p14="http://schemas.microsoft.com/office/powerpoint/2010/main" val="350833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pic>
        <p:nvPicPr>
          <p:cNvPr id="15" name="Picture 14">
            <a:extLst>
              <a:ext uri="{FF2B5EF4-FFF2-40B4-BE49-F238E27FC236}">
                <a16:creationId xmlns:a16="http://schemas.microsoft.com/office/drawing/2014/main" id="{77C638E1-417D-42D6-BE35-6B0C68E0C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3953883" y="6327030"/>
            <a:ext cx="7655346"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26487817"/>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6" name="Picture 5">
            <a:extLst>
              <a:ext uri="{FF2B5EF4-FFF2-40B4-BE49-F238E27FC236}">
                <a16:creationId xmlns:a16="http://schemas.microsoft.com/office/drawing/2014/main" id="{31D7181D-716A-4D91-A867-E15F7B0D9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3871451" y="6327030"/>
            <a:ext cx="773777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31849749"/>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3" name="Picture 12">
            <a:extLst>
              <a:ext uri="{FF2B5EF4-FFF2-40B4-BE49-F238E27FC236}">
                <a16:creationId xmlns:a16="http://schemas.microsoft.com/office/drawing/2014/main" id="{3D6E3400-6335-4224-A22B-E2EBEAD33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3930445" y="6327030"/>
            <a:ext cx="7678784"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15249480"/>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DB9AF125-20EA-456C-BE4C-67ED3015B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3945193" y="6327030"/>
            <a:ext cx="766403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27350116"/>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Picture 3">
            <a:extLst>
              <a:ext uri="{FF2B5EF4-FFF2-40B4-BE49-F238E27FC236}">
                <a16:creationId xmlns:a16="http://schemas.microsoft.com/office/drawing/2014/main" id="{A5DE3558-F699-4E78-9BF6-8194A12D1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3959941" y="6327030"/>
            <a:ext cx="764928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60288765"/>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38945711-76E2-4AFD-BB3B-3DCAB0B0B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EA17A43F-8195-477C-878E-E21183EB1140}"/>
              </a:ext>
            </a:extLst>
          </p:cNvPr>
          <p:cNvSpPr txBox="1">
            <a:spLocks noChangeArrowheads="1"/>
          </p:cNvSpPr>
          <p:nvPr userDrawn="1"/>
        </p:nvSpPr>
        <p:spPr bwMode="auto">
          <a:xfrm>
            <a:off x="3923071" y="6327030"/>
            <a:ext cx="7686158"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38690321"/>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5" name="Picture 4">
            <a:extLst>
              <a:ext uri="{FF2B5EF4-FFF2-40B4-BE49-F238E27FC236}">
                <a16:creationId xmlns:a16="http://schemas.microsoft.com/office/drawing/2014/main" id="{F0749DC2-D4E0-4003-BCD2-293586479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6694A54E-A2FD-4930-87E3-F1AE89EA025B}"/>
              </a:ext>
            </a:extLst>
          </p:cNvPr>
          <p:cNvSpPr txBox="1">
            <a:spLocks noChangeArrowheads="1"/>
          </p:cNvSpPr>
          <p:nvPr userDrawn="1"/>
        </p:nvSpPr>
        <p:spPr bwMode="auto">
          <a:xfrm>
            <a:off x="3967315" y="6327030"/>
            <a:ext cx="764191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234124309"/>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a:t>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915697" y="6327030"/>
            <a:ext cx="76935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1999–2020,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
        <p:nvSpPr>
          <p:cNvPr id="9" name="Slide Number Placeholder 5">
            <a:extLst>
              <a:ext uri="{FF2B5EF4-FFF2-40B4-BE49-F238E27FC236}">
                <a16:creationId xmlns:a16="http://schemas.microsoft.com/office/drawing/2014/main" id="{BDBF269F-35F2-49BC-BA49-DF8367D954D6}"/>
              </a:ext>
            </a:extLst>
          </p:cNvPr>
          <p:cNvSpPr txBox="1">
            <a:spLocks/>
          </p:cNvSpPr>
          <p:nvPr userDrawn="1"/>
        </p:nvSpPr>
        <p:spPr>
          <a:xfrm>
            <a:off x="10275063" y="55601"/>
            <a:ext cx="1765676" cy="252626"/>
          </a:xfrm>
          <a:prstGeom prst="rect">
            <a:avLst/>
          </a:prstGeom>
          <a:ln>
            <a:noFill/>
          </a:ln>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595071921"/>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2" r:id="rId6"/>
    <p:sldLayoutId id="2147483663" r:id="rId7"/>
    <p:sldLayoutId id="2147483664" r:id="rId8"/>
    <p:sldLayoutId id="2147483669" r:id="rId9"/>
  </p:sldLayoutIdLst>
  <mc:AlternateContent xmlns:mc="http://schemas.openxmlformats.org/markup-compatibility/2006" xmlns:p14="http://schemas.microsoft.com/office/powerpoint/2010/main">
    <mc:Choice Requires="p14">
      <p:transition p14:dur="10" advTm="13771"/>
    </mc:Choice>
    <mc:Fallback xmlns="">
      <p:transition advTm="13771"/>
    </mc:Fallback>
  </mc:AlternateConten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CVEProject/automation-working-group/blob/master/cve_json_schema/DRAFT-JSON-file-format-v4.md"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CVEProject/cvelist/"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veproject.github.io/docs/cna/onboarding/index.html"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ve.mitre.org/data/downloads/index.html"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vulnogram.github.io/" TargetMode="External"/><Relationship Id="rId3" Type="http://schemas.openxmlformats.org/officeDocument/2006/relationships/hyperlink" Target="https://github.com/CVEProject" TargetMode="External"/><Relationship Id="rId7" Type="http://schemas.openxmlformats.org/officeDocument/2006/relationships/hyperlink" Target="https://github.com/Vulnogram/Vulnogram"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github.com/CVEProject/automation-working-group/blob/master/cve_json_schema/DRAFT-JSON-file-format-v4.md" TargetMode="External"/><Relationship Id="rId5" Type="http://schemas.openxmlformats.org/officeDocument/2006/relationships/hyperlink" Target="https://github.com/CVEProject/automation-working-group/blob/master/cve_json_schema/CVE_JSON_4.0_min.schema" TargetMode="External"/><Relationship Id="rId4" Type="http://schemas.openxmlformats.org/officeDocument/2006/relationships/hyperlink" Target="https://github.com/CVEProject/automation-working-group/blob/master/tools/cmdlinejsonvalidator.py" TargetMode="External"/><Relationship Id="rId9" Type="http://schemas.openxmlformats.org/officeDocument/2006/relationships/hyperlink" Target="https://cveform.mitre.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ve.mitre.org/cve/list_rules_and_guidance/cve_assignment_information_format.html#forma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CVE Submission Process</a:t>
            </a:r>
            <a:br>
              <a:rPr lang="en-US" dirty="0"/>
            </a:br>
            <a:r>
              <a:rPr lang="en-US" sz="2800" dirty="0"/>
              <a:t>for Submissions to CVE Program Root CNA Only</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462469342"/>
      </p:ext>
    </p:extLst>
  </p:cSld>
  <p:clrMapOvr>
    <a:masterClrMapping/>
  </p:clrMapOvr>
  <mc:AlternateContent xmlns:mc="http://schemas.openxmlformats.org/markup-compatibility/2006" xmlns:p14="http://schemas.microsoft.com/office/powerpoint/2010/main">
    <mc:Choice Requires="p14">
      <p:transition spd="slow" p14:dur="14000" advTm="13771"/>
    </mc:Choice>
    <mc:Fallback xmlns="">
      <p:transition spd="slow" advTm="137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 Example</a:t>
            </a:r>
          </a:p>
        </p:txBody>
      </p:sp>
      <p:sp>
        <p:nvSpPr>
          <p:cNvPr id="3" name="Content Placeholder 2"/>
          <p:cNvSpPr>
            <a:spLocks noGrp="1"/>
          </p:cNvSpPr>
          <p:nvPr>
            <p:ph idx="1"/>
          </p:nvPr>
        </p:nvSpPr>
        <p:spPr>
          <a:xfrm>
            <a:off x="708025" y="1362076"/>
            <a:ext cx="10972800" cy="4962524"/>
          </a:xfrm>
        </p:spPr>
        <p:txBody>
          <a:bodyPr>
            <a:normAutofit/>
          </a:bodyPr>
          <a:lstStyle/>
          <a:p>
            <a:pPr marL="0" indent="0">
              <a:buNone/>
            </a:pPr>
            <a:r>
              <a:rPr lang="en-US" dirty="0"/>
              <a:t>[CVEID]:</a:t>
            </a:r>
            <a:r>
              <a:rPr lang="en-US" b="0" dirty="0"/>
              <a:t>CVE-2017-1194</a:t>
            </a:r>
          </a:p>
          <a:p>
            <a:pPr marL="0" indent="0">
              <a:buNone/>
            </a:pPr>
            <a:r>
              <a:rPr lang="en-US" dirty="0"/>
              <a:t>[PRODUCT]:</a:t>
            </a:r>
            <a:r>
              <a:rPr lang="en-US" b="0" dirty="0"/>
              <a:t>IBM WebSphere Application Server</a:t>
            </a:r>
          </a:p>
          <a:p>
            <a:pPr marL="0" indent="0">
              <a:buNone/>
            </a:pPr>
            <a:r>
              <a:rPr lang="en-US" dirty="0"/>
              <a:t>[VERSION]:</a:t>
            </a:r>
            <a:r>
              <a:rPr lang="en-US" b="0" dirty="0"/>
              <a:t>7.0, 8.0, 8.5, 9.0</a:t>
            </a:r>
          </a:p>
          <a:p>
            <a:pPr marL="0" indent="0">
              <a:buNone/>
            </a:pPr>
            <a:r>
              <a:rPr lang="en-US" dirty="0"/>
              <a:t>[PROBLEMTYPE]:</a:t>
            </a:r>
            <a:r>
              <a:rPr lang="en-US" b="0" dirty="0"/>
              <a:t>Cross-site request forgery</a:t>
            </a:r>
          </a:p>
          <a:p>
            <a:pPr marL="0" indent="0">
              <a:buNone/>
            </a:pPr>
            <a:r>
              <a:rPr lang="en-US" dirty="0"/>
              <a:t>[REFERENCES]:</a:t>
            </a:r>
            <a:r>
              <a:rPr lang="en-US" b="0" dirty="0"/>
              <a:t>http://www.ibm.com/support/docview.wss?uid=swg22001226</a:t>
            </a:r>
          </a:p>
          <a:p>
            <a:pPr marL="0" indent="0">
              <a:buNone/>
            </a:pPr>
            <a:r>
              <a:rPr lang="en-US" dirty="0"/>
              <a:t>[DESCRIPTION]:</a:t>
            </a:r>
            <a:r>
              <a:rPr lang="en-US" b="0" dirty="0"/>
              <a:t>IBM WebSphere Application Server 7.0, 8.0, 8.5, and 9.0 is vulnerable to cross-site request forgery which could allow an attacker to execute malicious and unauthorized actions transmitted from a user that the website trusts.  IBM X-Force ID:  123669.</a:t>
            </a:r>
          </a:p>
          <a:p>
            <a:pPr marL="0" indent="0">
              <a:buNone/>
            </a:pPr>
            <a:r>
              <a:rPr lang="en-US" dirty="0"/>
              <a:t>[ASSIGNINGCNA]:</a:t>
            </a:r>
            <a:r>
              <a:rPr lang="en-US" b="0" dirty="0"/>
              <a:t>IBM</a:t>
            </a:r>
          </a:p>
        </p:txBody>
      </p:sp>
    </p:spTree>
    <p:extLst>
      <p:ext uri="{BB962C8B-B14F-4D97-AF65-F5344CB8AC3E}">
        <p14:creationId xmlns:p14="http://schemas.microsoft.com/office/powerpoint/2010/main" val="1020412449"/>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Comma-Separated Values (CSV)</a:t>
            </a:r>
          </a:p>
        </p:txBody>
      </p:sp>
      <p:sp>
        <p:nvSpPr>
          <p:cNvPr id="3" name="Content Placeholder 2"/>
          <p:cNvSpPr>
            <a:spLocks noGrp="1"/>
          </p:cNvSpPr>
          <p:nvPr>
            <p:ph idx="1"/>
          </p:nvPr>
        </p:nvSpPr>
        <p:spPr>
          <a:xfrm>
            <a:off x="812800" y="1447801"/>
            <a:ext cx="10972800" cy="4876799"/>
          </a:xfrm>
        </p:spPr>
        <p:txBody>
          <a:bodyPr>
            <a:normAutofit/>
          </a:bodyPr>
          <a:lstStyle/>
          <a:p>
            <a:pPr>
              <a:buFont typeface="Wingdings" panose="05000000000000000000" pitchFamily="2" charset="2"/>
              <a:buChar char="§"/>
            </a:pPr>
            <a:r>
              <a:rPr lang="en-US" sz="2800" dirty="0"/>
              <a:t>Fields:</a:t>
            </a:r>
          </a:p>
          <a:p>
            <a:pPr lvl="1">
              <a:buFont typeface="Arial" panose="020B0604020202020204" pitchFamily="34" charset="0"/>
              <a:buChar char="–"/>
            </a:pPr>
            <a:r>
              <a:rPr lang="en-US" sz="2800" dirty="0"/>
              <a:t>CVE ID</a:t>
            </a:r>
          </a:p>
          <a:p>
            <a:pPr lvl="1">
              <a:buFont typeface="Arial" panose="020B0604020202020204" pitchFamily="34" charset="0"/>
              <a:buChar char="–"/>
            </a:pPr>
            <a:r>
              <a:rPr lang="en-US" sz="2800" dirty="0"/>
              <a:t>Product</a:t>
            </a:r>
          </a:p>
          <a:p>
            <a:pPr lvl="1">
              <a:buFont typeface="Arial" panose="020B0604020202020204" pitchFamily="34" charset="0"/>
              <a:buChar char="–"/>
            </a:pPr>
            <a:r>
              <a:rPr lang="en-US" sz="2800" dirty="0"/>
              <a:t>Version</a:t>
            </a:r>
          </a:p>
          <a:p>
            <a:pPr lvl="1">
              <a:buFont typeface="Arial" panose="020B0604020202020204" pitchFamily="34" charset="0"/>
              <a:buChar char="–"/>
            </a:pPr>
            <a:r>
              <a:rPr lang="en-US" sz="2800" dirty="0"/>
              <a:t>Problem type</a:t>
            </a:r>
          </a:p>
          <a:p>
            <a:pPr lvl="1">
              <a:buFont typeface="Arial" panose="020B0604020202020204" pitchFamily="34" charset="0"/>
              <a:buChar char="–"/>
            </a:pPr>
            <a:r>
              <a:rPr lang="en-US" sz="2800" dirty="0"/>
              <a:t>References</a:t>
            </a:r>
          </a:p>
          <a:p>
            <a:pPr lvl="1">
              <a:buFont typeface="Arial" panose="020B0604020202020204" pitchFamily="34" charset="0"/>
              <a:buChar char="–"/>
            </a:pPr>
            <a:r>
              <a:rPr lang="en-US" sz="2800" dirty="0"/>
              <a:t>Description</a:t>
            </a:r>
          </a:p>
          <a:p>
            <a:pPr lvl="1">
              <a:buFont typeface="Arial" panose="020B0604020202020204" pitchFamily="34" charset="0"/>
              <a:buChar char="–"/>
            </a:pPr>
            <a:r>
              <a:rPr lang="en-US" sz="2800" dirty="0"/>
              <a:t>Assigning CNA</a:t>
            </a:r>
          </a:p>
          <a:p>
            <a:pPr marL="3175" indent="0">
              <a:buNone/>
            </a:pPr>
            <a:r>
              <a:rPr lang="en-US" sz="2400" dirty="0"/>
              <a:t> </a:t>
            </a:r>
            <a:endParaRPr lang="en-US" sz="2400" b="0" dirty="0"/>
          </a:p>
        </p:txBody>
      </p:sp>
      <p:sp>
        <p:nvSpPr>
          <p:cNvPr id="5" name="TextBox 4">
            <a:extLst>
              <a:ext uri="{FF2B5EF4-FFF2-40B4-BE49-F238E27FC236}">
                <a16:creationId xmlns:a16="http://schemas.microsoft.com/office/drawing/2014/main" id="{ECD7BB64-B109-470E-AA47-17EF01FA76FA}"/>
              </a:ext>
            </a:extLst>
          </p:cNvPr>
          <p:cNvSpPr txBox="1"/>
          <p:nvPr/>
        </p:nvSpPr>
        <p:spPr>
          <a:xfrm>
            <a:off x="6410369" y="2286557"/>
            <a:ext cx="4769134" cy="2062103"/>
          </a:xfrm>
          <a:prstGeom prst="rect">
            <a:avLst/>
          </a:prstGeom>
          <a:noFill/>
          <a:ln w="38100">
            <a:solidFill>
              <a:schemeClr val="accent1"/>
            </a:solidFill>
          </a:ln>
        </p:spPr>
        <p:txBody>
          <a:bodyPr wrap="square" rtlCol="0">
            <a:spAutoFit/>
          </a:bodyPr>
          <a:lstStyle/>
          <a:p>
            <a:r>
              <a:rPr lang="en-US" sz="1600" b="1" dirty="0">
                <a:latin typeface="Helvetica LT Std"/>
              </a:rPr>
              <a:t>Notes: </a:t>
            </a:r>
          </a:p>
          <a:p>
            <a:pPr marL="285750" indent="-285750">
              <a:buFont typeface="Wingdings" panose="05000000000000000000" pitchFamily="2" charset="2"/>
              <a:buChar char="§"/>
            </a:pPr>
            <a:r>
              <a:rPr lang="en-US" sz="1600" dirty="0">
                <a:latin typeface="Helvetica LT Std"/>
              </a:rPr>
              <a:t>Omit field headers</a:t>
            </a:r>
          </a:p>
          <a:p>
            <a:pPr marL="285750" indent="-285750">
              <a:buFont typeface="Wingdings" panose="05000000000000000000" pitchFamily="2" charset="2"/>
              <a:buChar char="§"/>
            </a:pPr>
            <a:r>
              <a:rPr lang="en-US" sz="1600" dirty="0">
                <a:latin typeface="Helvetica LT Std"/>
              </a:rPr>
              <a:t>Use double-quotes if fields contain commas or quote characters</a:t>
            </a:r>
          </a:p>
          <a:p>
            <a:pPr marL="285750" indent="-285750">
              <a:buFont typeface="Wingdings" panose="05000000000000000000" pitchFamily="2" charset="2"/>
              <a:buChar char="§"/>
            </a:pPr>
            <a:r>
              <a:rPr lang="en-US" sz="1600" dirty="0">
                <a:latin typeface="Helvetica LT Std"/>
              </a:rPr>
              <a:t>Do not use embedded line-breaks</a:t>
            </a:r>
          </a:p>
          <a:p>
            <a:pPr marL="285750" indent="-285750">
              <a:buFont typeface="Wingdings" panose="05000000000000000000" pitchFamily="2" charset="2"/>
              <a:buChar char="§"/>
            </a:pPr>
            <a:r>
              <a:rPr lang="en-US" sz="1600" dirty="0">
                <a:latin typeface="Helvetica LT Std"/>
              </a:rPr>
              <a:t>Write any double-quote characters in a field as two double-quote characters and one CVE ID per line.</a:t>
            </a:r>
          </a:p>
        </p:txBody>
      </p:sp>
    </p:spTree>
    <p:extLst>
      <p:ext uri="{BB962C8B-B14F-4D97-AF65-F5344CB8AC3E}">
        <p14:creationId xmlns:p14="http://schemas.microsoft.com/office/powerpoint/2010/main" val="934229102"/>
      </p:ext>
    </p:extLst>
  </p:cSld>
  <p:clrMapOvr>
    <a:masterClrMapping/>
  </p:clrMapOvr>
  <mc:AlternateContent xmlns:mc="http://schemas.openxmlformats.org/markup-compatibility/2006" xmlns:p14="http://schemas.microsoft.com/office/powerpoint/2010/main">
    <mc:Choice Requires="p14">
      <p:transition p14:dur="10" advTm="30000"/>
    </mc:Choice>
    <mc:Fallback xmlns="">
      <p:transition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 Handling Multiples</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sz="2500" dirty="0"/>
              <a:t>Multiple CVE Entries</a:t>
            </a:r>
          </a:p>
          <a:p>
            <a:pPr lvl="1">
              <a:buFont typeface="Arial" panose="020B0604020202020204" pitchFamily="34" charset="0"/>
              <a:buChar char="–"/>
            </a:pPr>
            <a:r>
              <a:rPr lang="en-US" sz="2500" dirty="0"/>
              <a:t>Multiple lines, one per entry</a:t>
            </a:r>
          </a:p>
          <a:p>
            <a:endParaRPr lang="en-US" sz="2500" dirty="0"/>
          </a:p>
          <a:p>
            <a:pPr>
              <a:buFont typeface="Wingdings" panose="05000000000000000000" pitchFamily="2" charset="2"/>
              <a:buChar char="§"/>
            </a:pPr>
            <a:r>
              <a:rPr lang="en-US" sz="2500" dirty="0"/>
              <a:t>Multiple Products/Versions</a:t>
            </a:r>
          </a:p>
          <a:p>
            <a:pPr lvl="1">
              <a:buFont typeface="Arial" panose="020B0604020202020204" pitchFamily="34" charset="0"/>
              <a:buChar char="–"/>
            </a:pPr>
            <a:r>
              <a:rPr lang="en-US" sz="2500" dirty="0"/>
              <a:t>Separate products, and correspondingly versions, by a semicolon followed by a space and, to separate multiple versions for a given product by a comma followed by a space; e.g., </a:t>
            </a:r>
          </a:p>
          <a:p>
            <a:pPr marL="1084263" lvl="3" indent="-285750">
              <a:buFont typeface="Wingdings" panose="05000000000000000000" pitchFamily="2" charset="2"/>
              <a:buChar char="§"/>
            </a:pPr>
            <a:r>
              <a:rPr lang="en-US" sz="1500" dirty="0">
                <a:latin typeface="Courier New" panose="02070309020205020404" pitchFamily="49" charset="0"/>
                <a:cs typeface="Courier New" panose="02070309020205020404" pitchFamily="49" charset="0"/>
              </a:rPr>
              <a:t>CVE-2017-3862,”</a:t>
            </a:r>
            <a:r>
              <a:rPr lang="en-US" sz="1500" b="1" dirty="0">
                <a:solidFill>
                  <a:srgbClr val="FF0000"/>
                </a:solidFill>
                <a:latin typeface="Courier New" panose="02070309020205020404" pitchFamily="49" charset="0"/>
                <a:cs typeface="Courier New" panose="02070309020205020404" pitchFamily="49" charset="0"/>
              </a:rPr>
              <a:t>IOS</a:t>
            </a: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IOS XE</a:t>
            </a:r>
            <a:r>
              <a:rPr lang="en-US" sz="1500" dirty="0">
                <a:latin typeface="Courier New" panose="02070309020205020404" pitchFamily="49" charset="0"/>
                <a:cs typeface="Courier New" panose="02070309020205020404" pitchFamily="49" charset="0"/>
              </a:rPr>
              <a:t>”,</a:t>
            </a:r>
            <a:r>
              <a:rPr lang="en-US" sz="1500" b="1" dirty="0">
                <a:latin typeface="Courier New" panose="02070309020205020404" pitchFamily="49" charset="0"/>
                <a:cs typeface="Courier New" panose="02070309020205020404" pitchFamily="49" charset="0"/>
              </a:rPr>
              <a:t>”</a:t>
            </a:r>
            <a:r>
              <a:rPr lang="en-US" sz="1500" b="1" dirty="0">
                <a:solidFill>
                  <a:srgbClr val="FF0000"/>
                </a:solidFill>
                <a:latin typeface="Courier New" panose="02070309020205020404" pitchFamily="49" charset="0"/>
                <a:cs typeface="Courier New" panose="02070309020205020404" pitchFamily="49" charset="0"/>
              </a:rPr>
              <a:t>12.2, 15.0 through 15.6</a:t>
            </a: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3.2 through 3.18</a:t>
            </a:r>
            <a:r>
              <a:rPr lang="en-US" sz="1500" b="1" dirty="0">
                <a:latin typeface="Courier New" panose="02070309020205020404" pitchFamily="49" charset="0"/>
                <a:cs typeface="Courier New" panose="02070309020205020404" pitchFamily="49" charset="0"/>
              </a:rPr>
              <a:t>”</a:t>
            </a:r>
            <a:r>
              <a:rPr lang="en-US" sz="1500" dirty="0">
                <a:latin typeface="Courier New" panose="02070309020205020404" pitchFamily="49" charset="0"/>
                <a:cs typeface="Courier New" panose="02070309020205020404" pitchFamily="49" charset="0"/>
              </a:rPr>
              <a:t>,…</a:t>
            </a:r>
          </a:p>
          <a:p>
            <a:pPr>
              <a:buFont typeface="Wingdings" panose="05000000000000000000" pitchFamily="2" charset="2"/>
              <a:buChar char="§"/>
            </a:pPr>
            <a:endParaRPr lang="en-US" dirty="0"/>
          </a:p>
          <a:p>
            <a:pPr>
              <a:buFont typeface="Wingdings" panose="05000000000000000000" pitchFamily="2" charset="2"/>
              <a:buChar char="§"/>
            </a:pPr>
            <a:r>
              <a:rPr lang="en-US" sz="2500" dirty="0"/>
              <a:t>Multiple References</a:t>
            </a:r>
          </a:p>
          <a:p>
            <a:pPr lvl="1">
              <a:buFont typeface="Arial" panose="020B0604020202020204" pitchFamily="34" charset="0"/>
              <a:buChar char="–"/>
            </a:pPr>
            <a:r>
              <a:rPr lang="en-US" sz="2500" dirty="0"/>
              <a:t>Separate references by a space; e.g.,</a:t>
            </a:r>
            <a:endParaRPr lang="en-US" sz="2500" dirty="0">
              <a:latin typeface="Courier New" panose="02070309020205020404" pitchFamily="49" charset="0"/>
              <a:cs typeface="Courier New" panose="02070309020205020404" pitchFamily="49" charset="0"/>
            </a:endParaRP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CVE-2016-6816,…,”https://tomcat.apache.org/security-9.html#Fixed_in_Apache_Tomcat_9.0.0.M13 https://tomcat.apache.org/security-8.html#Fixed_in_Apache_Tomcat_8.5.8 https://tomcat.apache.org/security-8.html#Fixed_in_Apache_Tomcat_8.0.39 https://tomcat.apache.org/security-7.html#Fixed_in_Apache_Tomcat_7.0.73 https://tomcat.apache.org/security-6.html#Fixed_in_Apache_Tomcat_6.0.48”,…</a:t>
            </a:r>
          </a:p>
          <a:p>
            <a:pPr marL="0" indent="0">
              <a:buNone/>
            </a:pPr>
            <a:endParaRPr lang="en-US" dirty="0"/>
          </a:p>
        </p:txBody>
      </p:sp>
    </p:spTree>
    <p:extLst>
      <p:ext uri="{BB962C8B-B14F-4D97-AF65-F5344CB8AC3E}">
        <p14:creationId xmlns:p14="http://schemas.microsoft.com/office/powerpoint/2010/main" val="1827168862"/>
      </p:ext>
    </p:extLst>
  </p:cSld>
  <p:clrMapOvr>
    <a:masterClrMapping/>
  </p:clrMapOvr>
  <mc:AlternateContent xmlns:mc="http://schemas.openxmlformats.org/markup-compatibility/2006" xmlns:p14="http://schemas.microsoft.com/office/powerpoint/2010/main">
    <mc:Choice Requires="p14">
      <p:transition p14:dur="10" advTm="16000"/>
    </mc:Choice>
    <mc:Fallback xmlns="">
      <p:transition advTm="1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Example</a:t>
            </a:r>
          </a:p>
        </p:txBody>
      </p:sp>
      <p:sp>
        <p:nvSpPr>
          <p:cNvPr id="3" name="Content Placeholder 2"/>
          <p:cNvSpPr>
            <a:spLocks noGrp="1"/>
          </p:cNvSpPr>
          <p:nvPr>
            <p:ph idx="1"/>
          </p:nvPr>
        </p:nvSpPr>
        <p:spPr/>
        <p:txBody>
          <a:bodyPr>
            <a:normAutofit/>
          </a:bodyPr>
          <a:lstStyle/>
          <a:p>
            <a:pPr marL="0" indent="0">
              <a:buNone/>
            </a:pPr>
            <a:r>
              <a:rPr lang="en-US" dirty="0"/>
              <a:t>"CVE-2017-1194","IBM WebSphere Application Server"," 7.0, 8.0, 8.5, 9.0",“Cross-site request </a:t>
            </a:r>
            <a:r>
              <a:rPr lang="en-US" dirty="0" err="1"/>
              <a:t>forgery","http</a:t>
            </a:r>
            <a:r>
              <a:rPr lang="en-US" dirty="0"/>
              <a:t>://www.ibm.com/support/docview.wss?uid=swg22001226","IBM WebSphere Application Server 7.0, 8.0, 8.5, and 9.0 is vulnerable to cross-site request forgery which could allow an attacker to execute malicious and unauthorized actions transmitted from a user that the website trusts.  IBM X-Force ID:  123669.","IBM"</a:t>
            </a:r>
          </a:p>
          <a:p>
            <a:endParaRPr lang="en-US" dirty="0"/>
          </a:p>
        </p:txBody>
      </p:sp>
    </p:spTree>
    <p:extLst>
      <p:ext uri="{BB962C8B-B14F-4D97-AF65-F5344CB8AC3E}">
        <p14:creationId xmlns:p14="http://schemas.microsoft.com/office/powerpoint/2010/main" val="4288949105"/>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JSON 4.0</a:t>
            </a:r>
          </a:p>
        </p:txBody>
      </p:sp>
      <p:sp>
        <p:nvSpPr>
          <p:cNvPr id="3" name="Content Placeholder 2"/>
          <p:cNvSpPr>
            <a:spLocks noGrp="1"/>
          </p:cNvSpPr>
          <p:nvPr>
            <p:ph idx="1"/>
          </p:nvPr>
        </p:nvSpPr>
        <p:spPr>
          <a:xfrm>
            <a:off x="812800" y="1405719"/>
            <a:ext cx="4816901" cy="4949715"/>
          </a:xfrm>
        </p:spPr>
        <p:txBody>
          <a:bodyPr>
            <a:noAutofit/>
          </a:bodyPr>
          <a:lstStyle/>
          <a:p>
            <a:pPr>
              <a:spcBef>
                <a:spcPts val="300"/>
              </a:spcBef>
              <a:spcAft>
                <a:spcPts val="300"/>
              </a:spcAft>
              <a:buFont typeface="Wingdings" panose="05000000000000000000" pitchFamily="2" charset="2"/>
              <a:buChar char="§"/>
            </a:pPr>
            <a:r>
              <a:rPr lang="en-US" sz="1600" dirty="0"/>
              <a:t>Required Data Strings</a:t>
            </a:r>
          </a:p>
          <a:p>
            <a:pPr lvl="1">
              <a:spcBef>
                <a:spcPts val="300"/>
              </a:spcBef>
              <a:spcAft>
                <a:spcPts val="300"/>
              </a:spcAft>
              <a:buFont typeface="Arial" panose="020B0604020202020204" pitchFamily="34" charset="0"/>
              <a:buChar char="–"/>
            </a:pPr>
            <a:r>
              <a:rPr lang="en-US" sz="1600" dirty="0" err="1"/>
              <a:t>Data_type</a:t>
            </a:r>
            <a:r>
              <a:rPr lang="en-US" sz="1600" dirty="0"/>
              <a:t> - CVE</a:t>
            </a:r>
          </a:p>
          <a:p>
            <a:pPr lvl="1">
              <a:spcBef>
                <a:spcPts val="300"/>
              </a:spcBef>
              <a:spcAft>
                <a:spcPts val="300"/>
              </a:spcAft>
              <a:buFont typeface="Arial" panose="020B0604020202020204" pitchFamily="34" charset="0"/>
              <a:buChar char="–"/>
            </a:pPr>
            <a:r>
              <a:rPr lang="en-US" sz="1600" dirty="0" err="1"/>
              <a:t>Data_format</a:t>
            </a:r>
            <a:r>
              <a:rPr lang="en-US" sz="1600" dirty="0"/>
              <a:t> - MITRE</a:t>
            </a:r>
          </a:p>
          <a:p>
            <a:pPr lvl="1">
              <a:spcBef>
                <a:spcPts val="300"/>
              </a:spcBef>
              <a:spcAft>
                <a:spcPts val="300"/>
              </a:spcAft>
              <a:buFont typeface="Arial" panose="020B0604020202020204" pitchFamily="34" charset="0"/>
              <a:buChar char="–"/>
            </a:pPr>
            <a:r>
              <a:rPr lang="en-US" sz="1600" dirty="0" err="1"/>
              <a:t>Data_version</a:t>
            </a:r>
            <a:r>
              <a:rPr lang="en-US" sz="1600" dirty="0"/>
              <a:t> – 4.0</a:t>
            </a:r>
          </a:p>
          <a:p>
            <a:pPr>
              <a:spcBef>
                <a:spcPts val="300"/>
              </a:spcBef>
              <a:spcAft>
                <a:spcPts val="300"/>
              </a:spcAft>
              <a:buFont typeface="Wingdings" panose="05000000000000000000" pitchFamily="2" charset="2"/>
              <a:buChar char="§"/>
            </a:pPr>
            <a:r>
              <a:rPr lang="en-US" sz="1600" dirty="0"/>
              <a:t>Required Data Objects</a:t>
            </a:r>
          </a:p>
          <a:p>
            <a:pPr lvl="1">
              <a:spcBef>
                <a:spcPts val="300"/>
              </a:spcBef>
              <a:spcAft>
                <a:spcPts val="300"/>
              </a:spcAft>
              <a:buFont typeface="Arial" panose="020B0604020202020204" pitchFamily="34" charset="0"/>
              <a:buChar char="–"/>
            </a:pPr>
            <a:r>
              <a:rPr lang="en-US" sz="1600" dirty="0" err="1"/>
              <a:t>CVE_data_meta</a:t>
            </a:r>
            <a:endParaRPr lang="en-US" sz="1600" dirty="0"/>
          </a:p>
          <a:p>
            <a:pPr lvl="2">
              <a:spcBef>
                <a:spcPts val="300"/>
              </a:spcBef>
              <a:spcAft>
                <a:spcPts val="300"/>
              </a:spcAft>
              <a:buFont typeface="Wingdings" panose="05000000000000000000" pitchFamily="2" charset="2"/>
              <a:buChar char="§"/>
            </a:pPr>
            <a:r>
              <a:rPr lang="en-US" sz="1600" dirty="0"/>
              <a:t>CVE ID</a:t>
            </a:r>
          </a:p>
          <a:p>
            <a:pPr lvl="2">
              <a:spcBef>
                <a:spcPts val="300"/>
              </a:spcBef>
              <a:spcAft>
                <a:spcPts val="300"/>
              </a:spcAft>
              <a:buFont typeface="Wingdings" panose="05000000000000000000" pitchFamily="2" charset="2"/>
              <a:buChar char="§"/>
            </a:pPr>
            <a:r>
              <a:rPr lang="en-US" sz="1600" dirty="0"/>
              <a:t>ASSIGNER</a:t>
            </a:r>
          </a:p>
          <a:p>
            <a:pPr lvl="1">
              <a:spcBef>
                <a:spcPts val="300"/>
              </a:spcBef>
              <a:spcAft>
                <a:spcPts val="300"/>
              </a:spcAft>
              <a:buFont typeface="Arial" panose="020B0604020202020204" pitchFamily="34" charset="0"/>
              <a:buChar char="–"/>
            </a:pPr>
            <a:r>
              <a:rPr lang="en-US" sz="1600" dirty="0"/>
              <a:t>Affects</a:t>
            </a:r>
          </a:p>
          <a:p>
            <a:pPr lvl="2">
              <a:spcBef>
                <a:spcPts val="300"/>
              </a:spcBef>
              <a:spcAft>
                <a:spcPts val="300"/>
              </a:spcAft>
              <a:buFont typeface="Wingdings" panose="05000000000000000000" pitchFamily="2" charset="2"/>
              <a:buChar char="§"/>
            </a:pPr>
            <a:r>
              <a:rPr lang="en-US" sz="1600" dirty="0"/>
              <a:t>Vendor</a:t>
            </a:r>
          </a:p>
          <a:p>
            <a:pPr lvl="3">
              <a:spcBef>
                <a:spcPts val="300"/>
              </a:spcBef>
              <a:spcAft>
                <a:spcPts val="300"/>
              </a:spcAft>
              <a:buFont typeface="Arial" panose="020B0604020202020204" pitchFamily="34" charset="0"/>
              <a:buChar char="–"/>
            </a:pPr>
            <a:r>
              <a:rPr lang="en-US" sz="1600" dirty="0"/>
              <a:t>Product</a:t>
            </a:r>
          </a:p>
          <a:p>
            <a:pPr lvl="4">
              <a:spcBef>
                <a:spcPts val="300"/>
              </a:spcBef>
              <a:spcAft>
                <a:spcPts val="300"/>
              </a:spcAft>
              <a:buFont typeface="Wingdings" panose="05000000000000000000" pitchFamily="2" charset="2"/>
              <a:buChar char="§"/>
            </a:pPr>
            <a:r>
              <a:rPr lang="en-US" sz="1600" dirty="0"/>
              <a:t>Version</a:t>
            </a:r>
          </a:p>
          <a:p>
            <a:pPr lvl="1">
              <a:spcBef>
                <a:spcPts val="300"/>
              </a:spcBef>
              <a:spcAft>
                <a:spcPts val="300"/>
              </a:spcAft>
              <a:buFont typeface="Arial" panose="020B0604020202020204" pitchFamily="34" charset="0"/>
              <a:buChar char="–"/>
            </a:pPr>
            <a:r>
              <a:rPr lang="en-US" sz="1600" dirty="0"/>
              <a:t>Description</a:t>
            </a:r>
          </a:p>
          <a:p>
            <a:pPr lvl="1">
              <a:spcBef>
                <a:spcPts val="300"/>
              </a:spcBef>
              <a:spcAft>
                <a:spcPts val="300"/>
              </a:spcAft>
              <a:buFont typeface="Arial" panose="020B0604020202020204" pitchFamily="34" charset="0"/>
              <a:buChar char="–"/>
            </a:pPr>
            <a:r>
              <a:rPr lang="en-US" sz="1600" dirty="0"/>
              <a:t>References</a:t>
            </a:r>
          </a:p>
          <a:p>
            <a:pPr lvl="1">
              <a:spcBef>
                <a:spcPts val="300"/>
              </a:spcBef>
              <a:spcAft>
                <a:spcPts val="300"/>
              </a:spcAft>
              <a:buFont typeface="Arial" panose="020B0604020202020204" pitchFamily="34" charset="0"/>
              <a:buChar char="–"/>
            </a:pPr>
            <a:r>
              <a:rPr lang="en-US" sz="1600" dirty="0" err="1"/>
              <a:t>Problemtype</a:t>
            </a:r>
            <a:endParaRPr lang="en-US" sz="1600" dirty="0"/>
          </a:p>
        </p:txBody>
      </p:sp>
      <p:sp>
        <p:nvSpPr>
          <p:cNvPr id="4" name="TextBox 3">
            <a:extLst>
              <a:ext uri="{FF2B5EF4-FFF2-40B4-BE49-F238E27FC236}">
                <a16:creationId xmlns:a16="http://schemas.microsoft.com/office/drawing/2014/main" id="{17DCF5A0-0701-4401-893A-CD7F829D1069}"/>
              </a:ext>
            </a:extLst>
          </p:cNvPr>
          <p:cNvSpPr txBox="1"/>
          <p:nvPr/>
        </p:nvSpPr>
        <p:spPr>
          <a:xfrm>
            <a:off x="6671483" y="2068381"/>
            <a:ext cx="4339989" cy="2339102"/>
          </a:xfrm>
          <a:prstGeom prst="rect">
            <a:avLst/>
          </a:prstGeom>
          <a:noFill/>
          <a:ln w="38100">
            <a:solidFill>
              <a:schemeClr val="accent1"/>
            </a:solidFill>
          </a:ln>
        </p:spPr>
        <p:txBody>
          <a:bodyPr wrap="square" rtlCol="0">
            <a:spAutoFit/>
          </a:bodyPr>
          <a:lstStyle>
            <a:defPPr>
              <a:defRPr lang="en-US"/>
            </a:defPPr>
            <a:lvl1pPr>
              <a:defRPr sz="1600" b="1">
                <a:latin typeface="Helvetica LT Std"/>
              </a:defRPr>
            </a:lvl1pPr>
          </a:lstStyle>
          <a:p>
            <a:r>
              <a:rPr lang="en-US" dirty="0"/>
              <a:t>Note:</a:t>
            </a:r>
          </a:p>
          <a:p>
            <a:pPr marL="285750" indent="-285750">
              <a:buFont typeface="Wingdings" panose="05000000000000000000" pitchFamily="2" charset="2"/>
              <a:buChar char="§"/>
            </a:pPr>
            <a:r>
              <a:rPr lang="en-US" b="0" dirty="0"/>
              <a:t>Additional optional objects can be included.  </a:t>
            </a:r>
          </a:p>
          <a:p>
            <a:pPr marL="285750" indent="-285750">
              <a:buFont typeface="Wingdings" panose="05000000000000000000" pitchFamily="2" charset="2"/>
              <a:buChar char="§"/>
            </a:pPr>
            <a:r>
              <a:rPr lang="en-US" b="0" dirty="0"/>
              <a:t>For a full list see, go to: </a:t>
            </a:r>
            <a:r>
              <a:rPr lang="en-US" b="0" dirty="0">
                <a:hlinkClick r:id="rId3"/>
              </a:rPr>
              <a:t>https://github.com/CVEProject/automation-working-group/blob/master/cve_json_schema/DRAFT-JSON-file-format-v4.md</a:t>
            </a:r>
            <a:endParaRPr lang="en-US" b="0" dirty="0"/>
          </a:p>
          <a:p>
            <a:pPr lvl="1"/>
            <a:endParaRPr lang="en-US" dirty="0"/>
          </a:p>
        </p:txBody>
      </p:sp>
    </p:spTree>
    <p:extLst>
      <p:ext uri="{BB962C8B-B14F-4D97-AF65-F5344CB8AC3E}">
        <p14:creationId xmlns:p14="http://schemas.microsoft.com/office/powerpoint/2010/main" val="2457074354"/>
      </p:ext>
    </p:extLst>
  </p:cSld>
  <p:clrMapOvr>
    <a:masterClrMapping/>
  </p:clrMapOvr>
  <mc:AlternateContent xmlns:mc="http://schemas.openxmlformats.org/markup-compatibility/2006" xmlns:p14="http://schemas.microsoft.com/office/powerpoint/2010/main">
    <mc:Choice Requires="p14">
      <p:transition p14:dur="10" advTm="26000"/>
    </mc:Choice>
    <mc:Fallback xmlns="">
      <p:transition advTm="2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JSON Example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p>
          <a:p>
            <a:pPr marL="0" indent="0">
              <a:buNone/>
            </a:pPr>
            <a:r>
              <a:rPr lang="en-US" dirty="0"/>
              <a:t>  "</a:t>
            </a:r>
            <a:r>
              <a:rPr lang="en-US" dirty="0" err="1"/>
              <a:t>data_type</a:t>
            </a:r>
            <a:r>
              <a:rPr lang="en-US" dirty="0"/>
              <a:t>": "CVE",</a:t>
            </a:r>
          </a:p>
          <a:p>
            <a:pPr marL="0" indent="0">
              <a:buNone/>
            </a:pPr>
            <a:r>
              <a:rPr lang="en-US" dirty="0"/>
              <a:t>  "</a:t>
            </a:r>
            <a:r>
              <a:rPr lang="en-US" dirty="0" err="1"/>
              <a:t>data_format</a:t>
            </a:r>
            <a:r>
              <a:rPr lang="en-US" dirty="0"/>
              <a:t>": "MITRE",</a:t>
            </a:r>
          </a:p>
          <a:p>
            <a:pPr marL="0" indent="0">
              <a:buNone/>
            </a:pPr>
            <a:r>
              <a:rPr lang="en-US" dirty="0"/>
              <a:t>  "</a:t>
            </a:r>
            <a:r>
              <a:rPr lang="en-US" dirty="0" err="1"/>
              <a:t>data_version</a:t>
            </a:r>
            <a:r>
              <a:rPr lang="en-US" dirty="0"/>
              <a:t>": "4.0",</a:t>
            </a:r>
          </a:p>
          <a:p>
            <a:pPr marL="0" indent="0">
              <a:buNone/>
            </a:pPr>
            <a:r>
              <a:rPr lang="en-US" dirty="0"/>
              <a:t>  "</a:t>
            </a:r>
            <a:r>
              <a:rPr lang="en-US" dirty="0" err="1"/>
              <a:t>CVE_data_meta</a:t>
            </a:r>
            <a:r>
              <a:rPr lang="en-US" dirty="0"/>
              <a:t>": { "ASSIGNER": "psirt@us.ibm.com", "ID": "CVE-2017-1194" },</a:t>
            </a:r>
          </a:p>
          <a:p>
            <a:pPr marL="0" indent="0">
              <a:buNone/>
            </a:pPr>
            <a:r>
              <a:rPr lang="en-US" dirty="0"/>
              <a:t>  "affects": { "vendor": { "</a:t>
            </a:r>
            <a:r>
              <a:rPr lang="en-US" dirty="0" err="1"/>
              <a:t>vendor_data</a:t>
            </a:r>
            <a:r>
              <a:rPr lang="en-US" dirty="0"/>
              <a:t>": [ { "</a:t>
            </a:r>
            <a:r>
              <a:rPr lang="en-US" dirty="0" err="1"/>
              <a:t>vendor_name</a:t>
            </a:r>
            <a:r>
              <a:rPr lang="en-US" dirty="0"/>
              <a:t>": "IBM", "product": { "</a:t>
            </a:r>
            <a:r>
              <a:rPr lang="en-US" dirty="0" err="1"/>
              <a:t>product_data</a:t>
            </a:r>
            <a:r>
              <a:rPr lang="en-US" dirty="0"/>
              <a:t>": [ { "</a:t>
            </a:r>
            <a:r>
              <a:rPr lang="en-US" dirty="0" err="1"/>
              <a:t>product_name</a:t>
            </a:r>
            <a:r>
              <a:rPr lang="en-US" dirty="0"/>
              <a:t>": "WebSphere Application Server", "version": { "</a:t>
            </a:r>
            <a:r>
              <a:rPr lang="en-US" dirty="0" err="1"/>
              <a:t>version_data</a:t>
            </a:r>
            <a:r>
              <a:rPr lang="en-US" dirty="0"/>
              <a:t>": [ { "</a:t>
            </a:r>
            <a:r>
              <a:rPr lang="en-US" dirty="0" err="1"/>
              <a:t>version_value</a:t>
            </a:r>
            <a:r>
              <a:rPr lang="en-US" dirty="0"/>
              <a:t>": "7.0, 8.0, 8.5, 9.0" } ] } } ]  }  } ] } },</a:t>
            </a:r>
          </a:p>
          <a:p>
            <a:pPr marL="0" indent="0">
              <a:buNone/>
            </a:pPr>
            <a:r>
              <a:rPr lang="en-US" dirty="0"/>
              <a:t>  "</a:t>
            </a:r>
            <a:r>
              <a:rPr lang="en-US" dirty="0" err="1"/>
              <a:t>problemtype</a:t>
            </a:r>
            <a:r>
              <a:rPr lang="en-US" dirty="0"/>
              <a:t>": { "</a:t>
            </a:r>
            <a:r>
              <a:rPr lang="en-US" dirty="0" err="1"/>
              <a:t>problemtype_data</a:t>
            </a:r>
            <a:r>
              <a:rPr lang="en-US" dirty="0"/>
              <a:t>": [ { "description": [ { "</a:t>
            </a:r>
            <a:r>
              <a:rPr lang="en-US" dirty="0" err="1"/>
              <a:t>lang</a:t>
            </a:r>
            <a:r>
              <a:rPr lang="en-US" dirty="0"/>
              <a:t>": "</a:t>
            </a:r>
            <a:r>
              <a:rPr lang="en-US" dirty="0" err="1"/>
              <a:t>eng</a:t>
            </a:r>
            <a:r>
              <a:rPr lang="en-US" dirty="0"/>
              <a:t>", "value": "Cross-site request forgery" } ] } ] },</a:t>
            </a:r>
          </a:p>
          <a:p>
            <a:pPr marL="0" indent="0">
              <a:buNone/>
            </a:pPr>
            <a:r>
              <a:rPr lang="en-US" dirty="0"/>
              <a:t>  "references": { "</a:t>
            </a:r>
            <a:r>
              <a:rPr lang="en-US" dirty="0" err="1"/>
              <a:t>reference_data</a:t>
            </a:r>
            <a:r>
              <a:rPr lang="en-US" dirty="0"/>
              <a:t>": [ { "</a:t>
            </a:r>
            <a:r>
              <a:rPr lang="en-US" dirty="0" err="1"/>
              <a:t>url</a:t>
            </a:r>
            <a:r>
              <a:rPr lang="en-US" dirty="0"/>
              <a:t>": "http://www.ibm.com/support/docview.wss?uid=swg22001226" } ] },</a:t>
            </a:r>
          </a:p>
          <a:p>
            <a:pPr marL="0" indent="0">
              <a:buNone/>
            </a:pPr>
            <a:r>
              <a:rPr lang="en-US" dirty="0"/>
              <a:t>  "description": { "</a:t>
            </a:r>
            <a:r>
              <a:rPr lang="en-US" dirty="0" err="1"/>
              <a:t>description_data</a:t>
            </a:r>
            <a:r>
              <a:rPr lang="en-US" dirty="0"/>
              <a:t>": [ {  "</a:t>
            </a:r>
            <a:r>
              <a:rPr lang="en-US" dirty="0" err="1"/>
              <a:t>lang</a:t>
            </a:r>
            <a:r>
              <a:rPr lang="en-US" dirty="0"/>
              <a:t>": "</a:t>
            </a:r>
            <a:r>
              <a:rPr lang="en-US" dirty="0" err="1"/>
              <a:t>eng</a:t>
            </a:r>
            <a:r>
              <a:rPr lang="en-US" dirty="0"/>
              <a:t>", "value": "IBM WebSphere Application Server 7.0, 8.0, 8.5, and 9.0 is vulnerable to cross-site request forgery which could allow an attacker to execute malicious and unauthorized actions transmitted from a user that the website trusts. IBM X-Force ID: 123669." } ] }</a:t>
            </a:r>
          </a:p>
          <a:p>
            <a:pPr marL="0" indent="0">
              <a:buNone/>
            </a:pPr>
            <a:r>
              <a:rPr lang="en-US" dirty="0"/>
              <a:t>}</a:t>
            </a:r>
          </a:p>
          <a:p>
            <a:endParaRPr lang="en-US" dirty="0"/>
          </a:p>
        </p:txBody>
      </p:sp>
      <p:sp>
        <p:nvSpPr>
          <p:cNvPr id="4" name="TextBox 3">
            <a:extLst>
              <a:ext uri="{FF2B5EF4-FFF2-40B4-BE49-F238E27FC236}">
                <a16:creationId xmlns:a16="http://schemas.microsoft.com/office/drawing/2014/main" id="{BA4B2D5E-FEC9-4AC8-8F5E-D3380604461A}"/>
              </a:ext>
            </a:extLst>
          </p:cNvPr>
          <p:cNvSpPr txBox="1"/>
          <p:nvPr/>
        </p:nvSpPr>
        <p:spPr>
          <a:xfrm>
            <a:off x="7333400" y="1359091"/>
            <a:ext cx="4339989" cy="1323439"/>
          </a:xfrm>
          <a:prstGeom prst="rect">
            <a:avLst/>
          </a:prstGeom>
          <a:noFill/>
          <a:ln w="38100">
            <a:solidFill>
              <a:schemeClr val="accent1"/>
            </a:solidFill>
          </a:ln>
        </p:spPr>
        <p:txBody>
          <a:bodyPr wrap="square" rtlCol="0">
            <a:spAutoFit/>
          </a:bodyPr>
          <a:lstStyle>
            <a:defPPr>
              <a:defRPr lang="en-US"/>
            </a:defPPr>
            <a:lvl1pPr>
              <a:defRPr sz="1600" b="1">
                <a:latin typeface="Helvetica LT Std"/>
              </a:defRPr>
            </a:lvl1pPr>
          </a:lstStyle>
          <a:p>
            <a:r>
              <a:rPr lang="en-US" dirty="0"/>
              <a:t>Note:</a:t>
            </a:r>
          </a:p>
          <a:p>
            <a:pPr marL="285750" indent="-285750">
              <a:buFont typeface="Wingdings" panose="05000000000000000000" pitchFamily="2" charset="2"/>
              <a:buChar char="§"/>
            </a:pPr>
            <a:r>
              <a:rPr lang="en-US" b="0" dirty="0"/>
              <a:t>Whitespace, including line breaks, can be included to improve readability</a:t>
            </a:r>
          </a:p>
          <a:p>
            <a:pPr marL="285750" indent="-285750">
              <a:buFont typeface="Wingdings" panose="05000000000000000000" pitchFamily="2" charset="2"/>
              <a:buChar char="§"/>
            </a:pPr>
            <a:r>
              <a:rPr lang="en-US" b="0" dirty="0"/>
              <a:t>Descriptions can be translated into other languages (one must be in English).</a:t>
            </a:r>
          </a:p>
        </p:txBody>
      </p:sp>
    </p:spTree>
    <p:extLst>
      <p:ext uri="{BB962C8B-B14F-4D97-AF65-F5344CB8AC3E}">
        <p14:creationId xmlns:p14="http://schemas.microsoft.com/office/powerpoint/2010/main" val="1694030959"/>
      </p:ext>
    </p:extLst>
  </p:cSld>
  <p:clrMapOvr>
    <a:masterClrMapping/>
  </p:clrMapOvr>
  <mc:AlternateContent xmlns:mc="http://schemas.openxmlformats.org/markup-compatibility/2006" xmlns:p14="http://schemas.microsoft.com/office/powerpoint/2010/main">
    <mc:Choice Requires="p14">
      <p:transition p14:dur="10" advTm="21000"/>
    </mc:Choice>
    <mc:Fallback xmlns="">
      <p:transition advTm="2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EB79-1B6E-4997-8884-0068C91A6756}"/>
              </a:ext>
            </a:extLst>
          </p:cNvPr>
          <p:cNvSpPr>
            <a:spLocks noGrp="1"/>
          </p:cNvSpPr>
          <p:nvPr>
            <p:ph type="ctrTitle" sz="quarter"/>
          </p:nvPr>
        </p:nvSpPr>
        <p:spPr/>
        <p:txBody>
          <a:bodyPr/>
          <a:lstStyle/>
          <a:p>
            <a:r>
              <a:rPr lang="en-US" dirty="0"/>
              <a:t>Submission Channels</a:t>
            </a:r>
          </a:p>
        </p:txBody>
      </p:sp>
      <p:sp>
        <p:nvSpPr>
          <p:cNvPr id="3" name="Slide Number Placeholder 2">
            <a:extLst>
              <a:ext uri="{FF2B5EF4-FFF2-40B4-BE49-F238E27FC236}">
                <a16:creationId xmlns:a16="http://schemas.microsoft.com/office/drawing/2014/main" id="{4394193F-F791-4550-A120-2A8EB9935B4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005084411"/>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Submission Channels</a:t>
            </a:r>
          </a:p>
        </p:txBody>
      </p:sp>
      <p:sp>
        <p:nvSpPr>
          <p:cNvPr id="3" name="Content Placeholder 2"/>
          <p:cNvSpPr>
            <a:spLocks noGrp="1"/>
          </p:cNvSpPr>
          <p:nvPr>
            <p:ph idx="1"/>
          </p:nvPr>
        </p:nvSpPr>
        <p:spPr>
          <a:xfrm>
            <a:off x="914400" y="1388194"/>
            <a:ext cx="8229600" cy="3898182"/>
          </a:xfrm>
        </p:spPr>
        <p:txBody>
          <a:bodyPr>
            <a:normAutofit/>
          </a:bodyPr>
          <a:lstStyle/>
          <a:p>
            <a:pPr marL="457200" indent="-457200">
              <a:buFont typeface="+mj-lt"/>
              <a:buAutoNum type="arabicPeriod"/>
            </a:pPr>
            <a:r>
              <a:rPr lang="en-US" sz="2200" dirty="0"/>
              <a:t>Web Form</a:t>
            </a:r>
          </a:p>
          <a:p>
            <a:pPr lvl="1">
              <a:buFont typeface="Arial" panose="020B0604020202020204" pitchFamily="34" charset="0"/>
              <a:buChar char="–"/>
            </a:pPr>
            <a:r>
              <a:rPr lang="en-US" sz="2200" dirty="0"/>
              <a:t>Supports all three file types</a:t>
            </a:r>
          </a:p>
          <a:p>
            <a:pPr lvl="1">
              <a:buFont typeface="Arial" panose="020B0604020202020204" pitchFamily="34" charset="0"/>
              <a:buChar char="–"/>
            </a:pPr>
            <a:r>
              <a:rPr lang="en-US" sz="2200" dirty="0"/>
              <a:t>Suited to new submissions only</a:t>
            </a:r>
          </a:p>
          <a:p>
            <a:pPr lvl="1">
              <a:buFont typeface="Arial" panose="020B0604020202020204" pitchFamily="34" charset="0"/>
              <a:buChar char="–"/>
            </a:pPr>
            <a:r>
              <a:rPr lang="en-US" sz="2200" dirty="0"/>
              <a:t>Has limits on form field sizes!</a:t>
            </a:r>
          </a:p>
          <a:p>
            <a:pPr marL="457200" indent="-457200">
              <a:buFont typeface="+mj-lt"/>
              <a:buAutoNum type="arabicPeriod"/>
            </a:pPr>
            <a:r>
              <a:rPr lang="en-US" sz="2200" dirty="0"/>
              <a:t>GitHub</a:t>
            </a:r>
          </a:p>
          <a:p>
            <a:pPr lvl="1">
              <a:buFont typeface="Arial" panose="020B0604020202020204" pitchFamily="34" charset="0"/>
              <a:buChar char="–"/>
            </a:pPr>
            <a:r>
              <a:rPr lang="en-US" sz="2200" dirty="0"/>
              <a:t>Supports CVE JSON only!</a:t>
            </a:r>
          </a:p>
          <a:p>
            <a:pPr lvl="1">
              <a:buFont typeface="Arial" panose="020B0604020202020204" pitchFamily="34" charset="0"/>
              <a:buChar char="–"/>
            </a:pPr>
            <a:r>
              <a:rPr lang="en-US" sz="2200" dirty="0"/>
              <a:t>Avoid files with MS-DOS style line endings (CR/LF)</a:t>
            </a:r>
          </a:p>
          <a:p>
            <a:pPr lvl="1">
              <a:buFont typeface="Arial" panose="020B0604020202020204" pitchFamily="34" charset="0"/>
              <a:buChar char="–"/>
            </a:pPr>
            <a:r>
              <a:rPr lang="en-US" sz="2200" dirty="0"/>
              <a:t>Suited to both new and updated submissions</a:t>
            </a:r>
          </a:p>
        </p:txBody>
      </p:sp>
    </p:spTree>
    <p:extLst>
      <p:ext uri="{BB962C8B-B14F-4D97-AF65-F5344CB8AC3E}">
        <p14:creationId xmlns:p14="http://schemas.microsoft.com/office/powerpoint/2010/main" val="4018500354"/>
      </p:ext>
    </p:extLst>
  </p:cSld>
  <p:clrMapOvr>
    <a:masterClrMapping/>
  </p:clrMapOvr>
  <mc:AlternateContent xmlns:mc="http://schemas.openxmlformats.org/markup-compatibility/2006" xmlns:p14="http://schemas.microsoft.com/office/powerpoint/2010/main">
    <mc:Choice Requires="p14">
      <p:transition p14:dur="10" advTm="19000"/>
    </mc:Choice>
    <mc:Fallback xmlns="">
      <p:transition advTm="19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CB5F-BA00-4A7C-AE18-628977B6F8CC}"/>
              </a:ext>
            </a:extLst>
          </p:cNvPr>
          <p:cNvSpPr>
            <a:spLocks noGrp="1"/>
          </p:cNvSpPr>
          <p:nvPr>
            <p:ph type="ctrTitle" sz="quarter"/>
          </p:nvPr>
        </p:nvSpPr>
        <p:spPr/>
        <p:txBody>
          <a:bodyPr/>
          <a:lstStyle/>
          <a:p>
            <a:r>
              <a:rPr lang="en-US" dirty="0"/>
              <a:t>Submissions through the Web Form</a:t>
            </a:r>
          </a:p>
        </p:txBody>
      </p:sp>
      <p:sp>
        <p:nvSpPr>
          <p:cNvPr id="3" name="Slide Number Placeholder 2">
            <a:extLst>
              <a:ext uri="{FF2B5EF4-FFF2-40B4-BE49-F238E27FC236}">
                <a16:creationId xmlns:a16="http://schemas.microsoft.com/office/drawing/2014/main" id="{6DD4DF49-F8D3-4464-AB04-F7E4197620C3}"/>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18932604"/>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https://cveform.mitre.org/</a:t>
            </a:r>
          </a:p>
        </p:txBody>
      </p:sp>
      <p:pic>
        <p:nvPicPr>
          <p:cNvPr id="5" name="Content Placeholder 4">
            <a:extLst>
              <a:ext uri="{FF2B5EF4-FFF2-40B4-BE49-F238E27FC236}">
                <a16:creationId xmlns:a16="http://schemas.microsoft.com/office/drawing/2014/main" id="{DEB12A16-EC6C-46AB-B4F0-AB6974935E42}"/>
              </a:ext>
            </a:extLst>
          </p:cNvPr>
          <p:cNvPicPr>
            <a:picLocks noGrp="1" noChangeAspect="1"/>
          </p:cNvPicPr>
          <p:nvPr>
            <p:ph idx="1"/>
          </p:nvPr>
        </p:nvPicPr>
        <p:blipFill rotWithShape="1">
          <a:blip r:embed="rId3"/>
          <a:srcRect r="9144" b="19836"/>
          <a:stretch/>
        </p:blipFill>
        <p:spPr>
          <a:xfrm>
            <a:off x="2259483" y="1447800"/>
            <a:ext cx="8055672" cy="4273062"/>
          </a:xfrm>
          <a:prstGeom prst="rect">
            <a:avLst/>
          </a:prstGeom>
        </p:spPr>
      </p:pic>
    </p:spTree>
    <p:extLst>
      <p:ext uri="{BB962C8B-B14F-4D97-AF65-F5344CB8AC3E}">
        <p14:creationId xmlns:p14="http://schemas.microsoft.com/office/powerpoint/2010/main" val="86680429"/>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8" name="Content Placeholder 6">
            <a:extLst>
              <a:ext uri="{FF2B5EF4-FFF2-40B4-BE49-F238E27FC236}">
                <a16:creationId xmlns:a16="http://schemas.microsoft.com/office/drawing/2014/main" id="{BBEB8053-7C65-47E9-ADA7-05499E5BDC2C}"/>
              </a:ext>
            </a:extLst>
          </p:cNvPr>
          <p:cNvSpPr txBox="1">
            <a:spLocks/>
          </p:cNvSpPr>
          <p:nvPr/>
        </p:nvSpPr>
        <p:spPr>
          <a:xfrm>
            <a:off x="768849" y="1524001"/>
            <a:ext cx="11070726" cy="479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lang="en-US" sz="2000" b="1" kern="1200">
                <a:solidFill>
                  <a:schemeClr val="tx1"/>
                </a:solidFill>
                <a:latin typeface="Helvetica LT Std"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lang="en-US" sz="2000" kern="1200">
                <a:solidFill>
                  <a:schemeClr val="tx1"/>
                </a:solidFill>
                <a:latin typeface="Helvetica LT Std" pitchFamily="34" charset="0"/>
                <a:ea typeface="Verdana" pitchFamily="34" charset="0"/>
                <a:cs typeface="Verdana"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lang="en-US" sz="1800" kern="1200">
                <a:solidFill>
                  <a:schemeClr val="tx1"/>
                </a:solidFill>
                <a:latin typeface="Helvetica LT Std" pitchFamily="34" charset="0"/>
                <a:ea typeface="Verdana" pitchFamily="34" charset="0"/>
                <a:cs typeface="Verdana"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t>The information presented assumes the information needed for the CVE Entry has already been generated. </a:t>
            </a:r>
          </a:p>
          <a:p>
            <a:pPr>
              <a:lnSpc>
                <a:spcPct val="100000"/>
              </a:lnSpc>
              <a:spcBef>
                <a:spcPts val="0"/>
              </a:spcBef>
              <a:spcAft>
                <a:spcPts val="0"/>
              </a:spcAft>
              <a:buFont typeface="Wingdings" panose="05000000000000000000" pitchFamily="2" charset="2"/>
              <a:buChar char="§"/>
              <a:defRPr/>
            </a:pPr>
            <a:r>
              <a:rPr lang="en-US" sz="2400" dirty="0"/>
              <a:t>The processes presented are specific to the CVE Program Root CNA (currently MITRE).  Other Root CNAs may have other processes that CNAs need to follow.</a:t>
            </a:r>
          </a:p>
          <a:p>
            <a:endParaRPr lang="en-US" sz="2400" dirty="0"/>
          </a:p>
          <a:p>
            <a:endParaRPr lang="en-US" sz="2400" dirty="0"/>
          </a:p>
        </p:txBody>
      </p:sp>
    </p:spTree>
    <p:extLst>
      <p:ext uri="{BB962C8B-B14F-4D97-AF65-F5344CB8AC3E}">
        <p14:creationId xmlns:p14="http://schemas.microsoft.com/office/powerpoint/2010/main" val="1669519432"/>
      </p:ext>
    </p:extLst>
  </p:cSld>
  <p:clrMapOvr>
    <a:masterClrMapping/>
  </p:clrMapOvr>
  <mc:AlternateContent xmlns:mc="http://schemas.openxmlformats.org/markup-compatibility/2006" xmlns:p14="http://schemas.microsoft.com/office/powerpoint/2010/main">
    <mc:Choice Requires="p14">
      <p:transition p14:dur="250" advTm="21000"/>
    </mc:Choice>
    <mc:Fallback xmlns="">
      <p:transition advTm="2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97BE-9198-4F92-809D-4D2E5CEA30D9}"/>
              </a:ext>
            </a:extLst>
          </p:cNvPr>
          <p:cNvSpPr>
            <a:spLocks noGrp="1"/>
          </p:cNvSpPr>
          <p:nvPr>
            <p:ph type="title"/>
          </p:nvPr>
        </p:nvSpPr>
        <p:spPr>
          <a:xfrm>
            <a:off x="812801" y="274638"/>
            <a:ext cx="10972799" cy="868362"/>
          </a:xfrm>
        </p:spPr>
        <p:txBody>
          <a:bodyPr>
            <a:normAutofit/>
          </a:bodyPr>
          <a:lstStyle/>
          <a:p>
            <a:r>
              <a:rPr lang="en-US" dirty="0"/>
              <a:t>Select “Notify CVE about a publication”</a:t>
            </a:r>
          </a:p>
        </p:txBody>
      </p:sp>
      <p:pic>
        <p:nvPicPr>
          <p:cNvPr id="5" name="Content Placeholder 4">
            <a:extLst>
              <a:ext uri="{FF2B5EF4-FFF2-40B4-BE49-F238E27FC236}">
                <a16:creationId xmlns:a16="http://schemas.microsoft.com/office/drawing/2014/main" id="{4B4B84BA-213D-416C-A5F0-71A856C5B83C}"/>
              </a:ext>
            </a:extLst>
          </p:cNvPr>
          <p:cNvPicPr>
            <a:picLocks noGrp="1" noChangeAspect="1"/>
          </p:cNvPicPr>
          <p:nvPr>
            <p:ph idx="1"/>
          </p:nvPr>
        </p:nvPicPr>
        <p:blipFill rotWithShape="1">
          <a:blip r:embed="rId3"/>
          <a:srcRect l="8384" t="20563" r="8691" b="31586"/>
          <a:stretch/>
        </p:blipFill>
        <p:spPr>
          <a:xfrm>
            <a:off x="2133600" y="2055447"/>
            <a:ext cx="8245370" cy="2860430"/>
          </a:xfrm>
          <a:prstGeom prst="rect">
            <a:avLst/>
          </a:prstGeom>
        </p:spPr>
      </p:pic>
    </p:spTree>
    <p:extLst>
      <p:ext uri="{BB962C8B-B14F-4D97-AF65-F5344CB8AC3E}">
        <p14:creationId xmlns:p14="http://schemas.microsoft.com/office/powerpoint/2010/main" val="1522249750"/>
      </p:ext>
    </p:extLst>
  </p:cSld>
  <p:clrMapOvr>
    <a:masterClrMapping/>
  </p:clrMapOvr>
  <mc:AlternateContent xmlns:mc="http://schemas.openxmlformats.org/markup-compatibility/2006" xmlns:p14="http://schemas.microsoft.com/office/powerpoint/2010/main">
    <mc:Choice Requires="p14">
      <p:transition p14:dur="10" advTm="10024"/>
    </mc:Choice>
    <mc:Fallback xmlns="">
      <p:transition advTm="1002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1EF9-51B7-4E79-95DF-4550686565E6}"/>
              </a:ext>
            </a:extLst>
          </p:cNvPr>
          <p:cNvSpPr>
            <a:spLocks noGrp="1"/>
          </p:cNvSpPr>
          <p:nvPr>
            <p:ph type="title"/>
          </p:nvPr>
        </p:nvSpPr>
        <p:spPr/>
        <p:txBody>
          <a:bodyPr/>
          <a:lstStyle/>
          <a:p>
            <a:r>
              <a:rPr lang="en-US" dirty="0"/>
              <a:t>Fill in Contact Information</a:t>
            </a:r>
          </a:p>
        </p:txBody>
      </p:sp>
      <p:pic>
        <p:nvPicPr>
          <p:cNvPr id="8" name="Content Placeholder 7">
            <a:extLst>
              <a:ext uri="{FF2B5EF4-FFF2-40B4-BE49-F238E27FC236}">
                <a16:creationId xmlns:a16="http://schemas.microsoft.com/office/drawing/2014/main" id="{DC17746E-9B82-4D77-A958-43B702E9A938}"/>
              </a:ext>
            </a:extLst>
          </p:cNvPr>
          <p:cNvPicPr>
            <a:picLocks noGrp="1" noChangeAspect="1"/>
          </p:cNvPicPr>
          <p:nvPr>
            <p:ph idx="1"/>
          </p:nvPr>
        </p:nvPicPr>
        <p:blipFill rotWithShape="1">
          <a:blip r:embed="rId3"/>
          <a:srcRect l="8794" t="20563" r="8384" b="31756"/>
          <a:stretch/>
        </p:blipFill>
        <p:spPr>
          <a:xfrm>
            <a:off x="2133601" y="2188308"/>
            <a:ext cx="8490413" cy="2938584"/>
          </a:xfrm>
          <a:prstGeom prst="rect">
            <a:avLst/>
          </a:prstGeom>
        </p:spPr>
      </p:pic>
    </p:spTree>
    <p:extLst>
      <p:ext uri="{BB962C8B-B14F-4D97-AF65-F5344CB8AC3E}">
        <p14:creationId xmlns:p14="http://schemas.microsoft.com/office/powerpoint/2010/main" val="123663850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6A1A-F929-4490-A217-22AEEFBA7F21}"/>
              </a:ext>
            </a:extLst>
          </p:cNvPr>
          <p:cNvSpPr>
            <a:spLocks noGrp="1"/>
          </p:cNvSpPr>
          <p:nvPr>
            <p:ph type="title"/>
          </p:nvPr>
        </p:nvSpPr>
        <p:spPr/>
        <p:txBody>
          <a:bodyPr/>
          <a:lstStyle/>
          <a:p>
            <a:r>
              <a:rPr lang="en-US" dirty="0"/>
              <a:t>Fill in the Submission Information</a:t>
            </a:r>
          </a:p>
        </p:txBody>
      </p:sp>
      <p:pic>
        <p:nvPicPr>
          <p:cNvPr id="7" name="Content Placeholder 6">
            <a:extLst>
              <a:ext uri="{FF2B5EF4-FFF2-40B4-BE49-F238E27FC236}">
                <a16:creationId xmlns:a16="http://schemas.microsoft.com/office/drawing/2014/main" id="{2DF1DAA6-137D-47BA-BA60-31C63992BDEB}"/>
              </a:ext>
            </a:extLst>
          </p:cNvPr>
          <p:cNvPicPr>
            <a:picLocks noGrp="1" noChangeAspect="1"/>
          </p:cNvPicPr>
          <p:nvPr>
            <p:ph idx="1"/>
          </p:nvPr>
        </p:nvPicPr>
        <p:blipFill rotWithShape="1">
          <a:blip r:embed="rId3"/>
          <a:srcRect l="3377" t="18008" r="3540" b="36354"/>
          <a:stretch/>
        </p:blipFill>
        <p:spPr>
          <a:xfrm>
            <a:off x="2321925" y="2104230"/>
            <a:ext cx="7909170" cy="3705695"/>
          </a:xfrm>
          <a:prstGeom prst="rect">
            <a:avLst/>
          </a:prstGeom>
        </p:spPr>
      </p:pic>
      <p:sp>
        <p:nvSpPr>
          <p:cNvPr id="8" name="TextBox 7">
            <a:extLst>
              <a:ext uri="{FF2B5EF4-FFF2-40B4-BE49-F238E27FC236}">
                <a16:creationId xmlns:a16="http://schemas.microsoft.com/office/drawing/2014/main" id="{B0D4C3C7-B333-404C-A4DB-9595F5C1D0A0}"/>
              </a:ext>
            </a:extLst>
          </p:cNvPr>
          <p:cNvSpPr txBox="1"/>
          <p:nvPr/>
        </p:nvSpPr>
        <p:spPr>
          <a:xfrm>
            <a:off x="2400079" y="1518075"/>
            <a:ext cx="7831016" cy="338554"/>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Instructions for submissions greater than 2000 characters in size are at the end of the slides.</a:t>
            </a:r>
          </a:p>
        </p:txBody>
      </p:sp>
    </p:spTree>
    <p:extLst>
      <p:ext uri="{BB962C8B-B14F-4D97-AF65-F5344CB8AC3E}">
        <p14:creationId xmlns:p14="http://schemas.microsoft.com/office/powerpoint/2010/main" val="3190047553"/>
      </p:ext>
    </p:extLst>
  </p:cSld>
  <p:clrMapOvr>
    <a:masterClrMapping/>
  </p:clrMapOvr>
  <mc:AlternateContent xmlns:mc="http://schemas.openxmlformats.org/markup-compatibility/2006" xmlns:p14="http://schemas.microsoft.com/office/powerpoint/2010/main">
    <mc:Choice Requires="p14">
      <p:transition p14:dur="10" advTm="23000"/>
    </mc:Choice>
    <mc:Fallback xmlns="">
      <p:transition advTm="2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0ECA-CFF2-4420-819C-12C36396E79F}"/>
              </a:ext>
            </a:extLst>
          </p:cNvPr>
          <p:cNvSpPr>
            <a:spLocks noGrp="1"/>
          </p:cNvSpPr>
          <p:nvPr>
            <p:ph type="title"/>
          </p:nvPr>
        </p:nvSpPr>
        <p:spPr>
          <a:xfrm>
            <a:off x="812801" y="274638"/>
            <a:ext cx="11074399" cy="868362"/>
          </a:xfrm>
        </p:spPr>
        <p:txBody>
          <a:bodyPr>
            <a:normAutofit fontScale="90000"/>
          </a:bodyPr>
          <a:lstStyle/>
          <a:p>
            <a:r>
              <a:rPr lang="en-US" dirty="0"/>
              <a:t>Fill in the Captcha and Select the Submit Request Button</a:t>
            </a:r>
          </a:p>
        </p:txBody>
      </p:sp>
      <p:pic>
        <p:nvPicPr>
          <p:cNvPr id="5" name="Content Placeholder 4">
            <a:extLst>
              <a:ext uri="{FF2B5EF4-FFF2-40B4-BE49-F238E27FC236}">
                <a16:creationId xmlns:a16="http://schemas.microsoft.com/office/drawing/2014/main" id="{70BD501C-085F-4DBC-B65D-77E7E6743952}"/>
              </a:ext>
            </a:extLst>
          </p:cNvPr>
          <p:cNvPicPr>
            <a:picLocks noGrp="1" noChangeAspect="1"/>
          </p:cNvPicPr>
          <p:nvPr>
            <p:ph idx="1"/>
          </p:nvPr>
        </p:nvPicPr>
        <p:blipFill rotWithShape="1">
          <a:blip r:embed="rId3"/>
          <a:srcRect l="23024" t="58196" r="23638" b="8937"/>
          <a:stretch/>
        </p:blipFill>
        <p:spPr>
          <a:xfrm>
            <a:off x="2133601" y="1899138"/>
            <a:ext cx="8228025" cy="3048000"/>
          </a:xfrm>
          <a:prstGeom prst="rect">
            <a:avLst/>
          </a:prstGeom>
        </p:spPr>
      </p:pic>
    </p:spTree>
    <p:extLst>
      <p:ext uri="{BB962C8B-B14F-4D97-AF65-F5344CB8AC3E}">
        <p14:creationId xmlns:p14="http://schemas.microsoft.com/office/powerpoint/2010/main" val="1900541500"/>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77CC-9AC3-487E-BE08-8B41B5606DB0}"/>
              </a:ext>
            </a:extLst>
          </p:cNvPr>
          <p:cNvSpPr>
            <a:spLocks noGrp="1"/>
          </p:cNvSpPr>
          <p:nvPr>
            <p:ph type="title"/>
          </p:nvPr>
        </p:nvSpPr>
        <p:spPr>
          <a:xfrm>
            <a:off x="638175" y="274638"/>
            <a:ext cx="11147425" cy="868362"/>
          </a:xfrm>
        </p:spPr>
        <p:txBody>
          <a:bodyPr>
            <a:normAutofit fontScale="90000"/>
          </a:bodyPr>
          <a:lstStyle/>
          <a:p>
            <a:r>
              <a:rPr lang="en-US" dirty="0"/>
              <a:t>A Ticket Will Be Created and Email Acknowledgement Sent</a:t>
            </a:r>
          </a:p>
        </p:txBody>
      </p:sp>
      <p:pic>
        <p:nvPicPr>
          <p:cNvPr id="5" name="Content Placeholder 4">
            <a:extLst>
              <a:ext uri="{FF2B5EF4-FFF2-40B4-BE49-F238E27FC236}">
                <a16:creationId xmlns:a16="http://schemas.microsoft.com/office/drawing/2014/main" id="{BC00EC9A-A536-42F0-AB9A-E56A2B0FDBB9}"/>
              </a:ext>
            </a:extLst>
          </p:cNvPr>
          <p:cNvPicPr>
            <a:picLocks noGrp="1" noChangeAspect="1"/>
          </p:cNvPicPr>
          <p:nvPr>
            <p:ph idx="1"/>
          </p:nvPr>
        </p:nvPicPr>
        <p:blipFill rotWithShape="1">
          <a:blip r:embed="rId3"/>
          <a:srcRect l="729" t="6259" r="1307" b="21709"/>
          <a:stretch/>
        </p:blipFill>
        <p:spPr>
          <a:xfrm>
            <a:off x="2719823" y="1552337"/>
            <a:ext cx="7190155" cy="4479286"/>
          </a:xfrm>
          <a:prstGeom prst="rect">
            <a:avLst/>
          </a:prstGeom>
        </p:spPr>
      </p:pic>
    </p:spTree>
    <p:extLst>
      <p:ext uri="{BB962C8B-B14F-4D97-AF65-F5344CB8AC3E}">
        <p14:creationId xmlns:p14="http://schemas.microsoft.com/office/powerpoint/2010/main" val="485674708"/>
      </p:ext>
    </p:extLst>
  </p:cSld>
  <p:clrMapOvr>
    <a:masterClrMapping/>
  </p:clrMapOvr>
  <mc:AlternateContent xmlns:mc="http://schemas.openxmlformats.org/markup-compatibility/2006" xmlns:p14="http://schemas.microsoft.com/office/powerpoint/2010/main">
    <mc:Choice Requires="p14">
      <p:transition p14:dur="10" advTm="14000"/>
    </mc:Choice>
    <mc:Fallback xmlns="">
      <p:transition advTm="1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E0F9-D119-4946-9D6E-71607319A1AF}"/>
              </a:ext>
            </a:extLst>
          </p:cNvPr>
          <p:cNvSpPr>
            <a:spLocks noGrp="1"/>
          </p:cNvSpPr>
          <p:nvPr>
            <p:ph type="title"/>
          </p:nvPr>
        </p:nvSpPr>
        <p:spPr/>
        <p:txBody>
          <a:bodyPr>
            <a:normAutofit/>
          </a:bodyPr>
          <a:lstStyle/>
          <a:p>
            <a:r>
              <a:rPr lang="en-US" dirty="0"/>
              <a:t>The Description Field Is Character Limited</a:t>
            </a:r>
          </a:p>
        </p:txBody>
      </p:sp>
      <p:pic>
        <p:nvPicPr>
          <p:cNvPr id="8" name="Content Placeholder 7">
            <a:extLst>
              <a:ext uri="{FF2B5EF4-FFF2-40B4-BE49-F238E27FC236}">
                <a16:creationId xmlns:a16="http://schemas.microsoft.com/office/drawing/2014/main" id="{1EDCD822-49A9-4E64-9731-9595087457DB}"/>
              </a:ext>
            </a:extLst>
          </p:cNvPr>
          <p:cNvPicPr>
            <a:picLocks noGrp="1" noChangeAspect="1"/>
          </p:cNvPicPr>
          <p:nvPr>
            <p:ph idx="1"/>
          </p:nvPr>
        </p:nvPicPr>
        <p:blipFill rotWithShape="1">
          <a:blip r:embed="rId3"/>
          <a:srcRect l="5438" t="66031" r="5438" b="16430"/>
          <a:stretch/>
        </p:blipFill>
        <p:spPr>
          <a:xfrm>
            <a:off x="1852790" y="2716908"/>
            <a:ext cx="8486419" cy="1574958"/>
          </a:xfrm>
          <a:prstGeom prst="rect">
            <a:avLst/>
          </a:prstGeom>
        </p:spPr>
      </p:pic>
    </p:spTree>
    <p:extLst>
      <p:ext uri="{BB962C8B-B14F-4D97-AF65-F5344CB8AC3E}">
        <p14:creationId xmlns:p14="http://schemas.microsoft.com/office/powerpoint/2010/main" val="856199084"/>
      </p:ext>
    </p:extLst>
  </p:cSld>
  <p:clrMapOvr>
    <a:masterClrMapping/>
  </p:clrMapOvr>
  <mc:AlternateContent xmlns:mc="http://schemas.openxmlformats.org/markup-compatibility/2006" xmlns:p14="http://schemas.microsoft.com/office/powerpoint/2010/main">
    <mc:Choice Requires="p14">
      <p:transition p14:dur="10" advTm="12000"/>
    </mc:Choice>
    <mc:Fallback xmlns="">
      <p:transition advTm="1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965-8577-4D16-96EB-1B76404101B7}"/>
              </a:ext>
            </a:extLst>
          </p:cNvPr>
          <p:cNvSpPr>
            <a:spLocks noGrp="1"/>
          </p:cNvSpPr>
          <p:nvPr>
            <p:ph type="title"/>
          </p:nvPr>
        </p:nvSpPr>
        <p:spPr/>
        <p:txBody>
          <a:bodyPr>
            <a:normAutofit/>
          </a:bodyPr>
          <a:lstStyle/>
          <a:p>
            <a:r>
              <a:rPr lang="en-US" dirty="0"/>
              <a:t>If You Need More Characters, Use Email …</a:t>
            </a:r>
          </a:p>
        </p:txBody>
      </p:sp>
      <p:pic>
        <p:nvPicPr>
          <p:cNvPr id="6" name="Picture 5">
            <a:extLst>
              <a:ext uri="{FF2B5EF4-FFF2-40B4-BE49-F238E27FC236}">
                <a16:creationId xmlns:a16="http://schemas.microsoft.com/office/drawing/2014/main" id="{F36D0659-4F94-4D20-8737-575F7200ABE7}"/>
              </a:ext>
            </a:extLst>
          </p:cNvPr>
          <p:cNvPicPr>
            <a:picLocks noChangeAspect="1"/>
          </p:cNvPicPr>
          <p:nvPr/>
        </p:nvPicPr>
        <p:blipFill rotWithShape="1">
          <a:blip r:embed="rId3"/>
          <a:srcRect l="3575" t="34986" r="4329" b="13504"/>
          <a:stretch/>
        </p:blipFill>
        <p:spPr>
          <a:xfrm>
            <a:off x="2893961" y="1662723"/>
            <a:ext cx="6697785" cy="3532555"/>
          </a:xfrm>
          <a:prstGeom prst="rect">
            <a:avLst/>
          </a:prstGeom>
        </p:spPr>
      </p:pic>
    </p:spTree>
    <p:extLst>
      <p:ext uri="{BB962C8B-B14F-4D97-AF65-F5344CB8AC3E}">
        <p14:creationId xmlns:p14="http://schemas.microsoft.com/office/powerpoint/2010/main" val="4198347707"/>
      </p:ext>
    </p:extLst>
  </p:cSld>
  <p:clrMapOvr>
    <a:masterClrMapping/>
  </p:clrMapOvr>
  <mc:AlternateContent xmlns:mc="http://schemas.openxmlformats.org/markup-compatibility/2006" xmlns:p14="http://schemas.microsoft.com/office/powerpoint/2010/main">
    <mc:Choice Requires="p14">
      <p:transition p14:dur="10" advTm="13000"/>
    </mc:Choice>
    <mc:Fallback xmlns="">
      <p:transition advTm="1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EBD-747C-4336-94DF-489403FD9DF4}"/>
              </a:ext>
            </a:extLst>
          </p:cNvPr>
          <p:cNvSpPr>
            <a:spLocks noGrp="1"/>
          </p:cNvSpPr>
          <p:nvPr>
            <p:ph type="title"/>
          </p:nvPr>
        </p:nvSpPr>
        <p:spPr/>
        <p:txBody>
          <a:bodyPr>
            <a:normAutofit/>
          </a:bodyPr>
          <a:lstStyle/>
          <a:p>
            <a:r>
              <a:rPr lang="en-US" dirty="0"/>
              <a:t>By Replying to the Acknowledgement Email</a:t>
            </a:r>
          </a:p>
        </p:txBody>
      </p:sp>
      <p:pic>
        <p:nvPicPr>
          <p:cNvPr id="8" name="Content Placeholder 7">
            <a:extLst>
              <a:ext uri="{FF2B5EF4-FFF2-40B4-BE49-F238E27FC236}">
                <a16:creationId xmlns:a16="http://schemas.microsoft.com/office/drawing/2014/main" id="{A9A141CC-65B1-43FA-A9BB-E61F09810E45}"/>
              </a:ext>
            </a:extLst>
          </p:cNvPr>
          <p:cNvPicPr>
            <a:picLocks noGrp="1" noChangeAspect="1"/>
          </p:cNvPicPr>
          <p:nvPr>
            <p:ph idx="1"/>
          </p:nvPr>
        </p:nvPicPr>
        <p:blipFill rotWithShape="1">
          <a:blip r:embed="rId3"/>
          <a:srcRect t="10516" b="7235"/>
          <a:stretch/>
        </p:blipFill>
        <p:spPr>
          <a:xfrm>
            <a:off x="2418813" y="1398513"/>
            <a:ext cx="7770246" cy="4493846"/>
          </a:xfrm>
          <a:prstGeom prst="rect">
            <a:avLst/>
          </a:prstGeom>
        </p:spPr>
      </p:pic>
    </p:spTree>
    <p:extLst>
      <p:ext uri="{BB962C8B-B14F-4D97-AF65-F5344CB8AC3E}">
        <p14:creationId xmlns:p14="http://schemas.microsoft.com/office/powerpoint/2010/main" val="185721344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10D4-9681-4C67-98DA-D2E40D7C4F2A}"/>
              </a:ext>
            </a:extLst>
          </p:cNvPr>
          <p:cNvSpPr>
            <a:spLocks noGrp="1"/>
          </p:cNvSpPr>
          <p:nvPr>
            <p:ph type="ctrTitle" sz="quarter"/>
          </p:nvPr>
        </p:nvSpPr>
        <p:spPr/>
        <p:txBody>
          <a:bodyPr/>
          <a:lstStyle/>
          <a:p>
            <a:r>
              <a:rPr lang="en-US" dirty="0"/>
              <a:t>Submissions through GitHub</a:t>
            </a:r>
          </a:p>
        </p:txBody>
      </p:sp>
      <p:sp>
        <p:nvSpPr>
          <p:cNvPr id="3" name="Slide Number Placeholder 2">
            <a:extLst>
              <a:ext uri="{FF2B5EF4-FFF2-40B4-BE49-F238E27FC236}">
                <a16:creationId xmlns:a16="http://schemas.microsoft.com/office/drawing/2014/main" id="{543ED4F1-9111-4821-8C03-E4446074DBE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18148453"/>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0B79-B841-44DB-8405-78549278E842}"/>
              </a:ext>
            </a:extLst>
          </p:cNvPr>
          <p:cNvSpPr>
            <a:spLocks noGrp="1"/>
          </p:cNvSpPr>
          <p:nvPr>
            <p:ph type="title"/>
          </p:nvPr>
        </p:nvSpPr>
        <p:spPr/>
        <p:txBody>
          <a:bodyPr/>
          <a:lstStyle/>
          <a:p>
            <a:r>
              <a:rPr lang="en-US" dirty="0"/>
              <a:t>Git Submission (Initial Setup)</a:t>
            </a:r>
          </a:p>
        </p:txBody>
      </p:sp>
      <p:sp>
        <p:nvSpPr>
          <p:cNvPr id="3" name="Content Placeholder 2">
            <a:extLst>
              <a:ext uri="{FF2B5EF4-FFF2-40B4-BE49-F238E27FC236}">
                <a16:creationId xmlns:a16="http://schemas.microsoft.com/office/drawing/2014/main" id="{60E0246B-E6EF-4C01-AE2D-9E6E7F2DF57D}"/>
              </a:ext>
            </a:extLst>
          </p:cNvPr>
          <p:cNvSpPr>
            <a:spLocks noGrp="1"/>
          </p:cNvSpPr>
          <p:nvPr>
            <p:ph idx="1"/>
          </p:nvPr>
        </p:nvSpPr>
        <p:spPr/>
        <p:txBody>
          <a:bodyPr>
            <a:normAutofit/>
          </a:bodyPr>
          <a:lstStyle/>
          <a:p>
            <a:pPr>
              <a:buFont typeface="Wingdings" panose="05000000000000000000" pitchFamily="2" charset="2"/>
              <a:buChar char="§"/>
            </a:pPr>
            <a:r>
              <a:rPr lang="en-US" dirty="0"/>
              <a:t>Create a GitHub.com account</a:t>
            </a:r>
          </a:p>
          <a:p>
            <a:pPr>
              <a:buFont typeface="Wingdings" panose="05000000000000000000" pitchFamily="2" charset="2"/>
              <a:buChar char="§"/>
            </a:pPr>
            <a:r>
              <a:rPr lang="en-US" dirty="0"/>
              <a:t>Inform your parent CNA of the account you will be using</a:t>
            </a:r>
          </a:p>
          <a:p>
            <a:pPr>
              <a:buFont typeface="Wingdings" panose="05000000000000000000" pitchFamily="2" charset="2"/>
              <a:buChar char="§"/>
            </a:pPr>
            <a:r>
              <a:rPr lang="en-US" dirty="0"/>
              <a:t>Fork your parent’s repository</a:t>
            </a:r>
          </a:p>
          <a:p>
            <a:pPr lvl="1">
              <a:buFont typeface="Wingdings" panose="05000000000000000000" pitchFamily="2" charset="2"/>
              <a:buChar char="§"/>
            </a:pPr>
            <a:r>
              <a:rPr lang="en-US" dirty="0"/>
              <a:t>E.g., child CNAs of Program Root CNA’s fork </a:t>
            </a:r>
            <a:r>
              <a:rPr lang="en-US" dirty="0">
                <a:hlinkClick r:id="rId3"/>
              </a:rPr>
              <a:t>CVEProject/cvelist</a:t>
            </a:r>
            <a:r>
              <a:rPr lang="en-US" dirty="0"/>
              <a:t> </a:t>
            </a:r>
          </a:p>
          <a:p>
            <a:pPr lvl="1">
              <a:buFont typeface="Wingdings" panose="05000000000000000000" pitchFamily="2" charset="2"/>
              <a:buChar char="§"/>
            </a:pPr>
            <a:r>
              <a:rPr lang="en-US" dirty="0"/>
              <a:t>You can use your personal account or an organization account for the fork</a:t>
            </a:r>
          </a:p>
          <a:p>
            <a:pPr lvl="1">
              <a:buFont typeface="Wingdings" panose="05000000000000000000" pitchFamily="2" charset="2"/>
              <a:buChar char="§"/>
            </a:pPr>
            <a:r>
              <a:rPr lang="en-US" dirty="0"/>
              <a:t>GitHub provides a web interface for organization forks</a:t>
            </a:r>
          </a:p>
          <a:p>
            <a:pPr>
              <a:buFont typeface="Wingdings" panose="05000000000000000000" pitchFamily="2" charset="2"/>
              <a:buChar char="§"/>
            </a:pPr>
            <a:r>
              <a:rPr lang="en-US" dirty="0"/>
              <a:t>Clone your fork to a local repository</a:t>
            </a:r>
          </a:p>
          <a:p>
            <a:pPr>
              <a:buFont typeface="Wingdings" panose="05000000000000000000" pitchFamily="2" charset="2"/>
              <a:buChar char="§"/>
            </a:pPr>
            <a:r>
              <a:rPr lang="en-US" dirty="0"/>
              <a:t>Set the upstream git repo</a:t>
            </a:r>
          </a:p>
          <a:p>
            <a:pPr lvl="1">
              <a:buFont typeface="Wingdings" panose="05000000000000000000" pitchFamily="2" charset="2"/>
              <a:buChar char="§"/>
            </a:pPr>
            <a:r>
              <a:rPr lang="en-US" dirty="0"/>
              <a:t>git remote add upstream git@github.com:</a:t>
            </a:r>
            <a:r>
              <a:rPr lang="en-US" dirty="0">
                <a:solidFill>
                  <a:srgbClr val="FF0000"/>
                </a:solidFill>
              </a:rPr>
              <a:t>[PARENT REPO]</a:t>
            </a:r>
          </a:p>
          <a:p>
            <a:pPr lvl="1">
              <a:buFont typeface="Wingdings" panose="05000000000000000000" pitchFamily="2" charset="2"/>
              <a:buChar char="§"/>
            </a:pPr>
            <a:r>
              <a:rPr lang="en-US" dirty="0">
                <a:solidFill>
                  <a:srgbClr val="FF0000"/>
                </a:solidFill>
              </a:rPr>
              <a:t>[PARENT REPO]</a:t>
            </a:r>
            <a:r>
              <a:rPr lang="en-US" dirty="0"/>
              <a:t> is the path to your parent’s repo, e.g., </a:t>
            </a:r>
            <a:r>
              <a:rPr lang="en-US" dirty="0">
                <a:hlinkClick r:id="rId3"/>
              </a:rPr>
              <a:t>CVEProject/cvelist</a:t>
            </a:r>
            <a:endParaRPr lang="en-US" dirty="0">
              <a:solidFill>
                <a:srgbClr val="FF0000"/>
              </a:solidFill>
            </a:endParaRPr>
          </a:p>
        </p:txBody>
      </p:sp>
    </p:spTree>
    <p:extLst>
      <p:ext uri="{BB962C8B-B14F-4D97-AF65-F5344CB8AC3E}">
        <p14:creationId xmlns:p14="http://schemas.microsoft.com/office/powerpoint/2010/main" val="3265805955"/>
      </p:ext>
    </p:extLst>
  </p:cSld>
  <p:clrMapOvr>
    <a:masterClrMapping/>
  </p:clrMapOvr>
  <mc:AlternateContent xmlns:mc="http://schemas.openxmlformats.org/markup-compatibility/2006" xmlns:p14="http://schemas.microsoft.com/office/powerpoint/2010/main">
    <mc:Choice Requires="p14">
      <p:transition p14:dur="10" advTm="63000"/>
    </mc:Choice>
    <mc:Fallback xmlns="">
      <p:transition advTm="6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41EB9-7ACD-4B0D-9C44-C85CF5F8B16C}"/>
              </a:ext>
            </a:extLst>
          </p:cNvPr>
          <p:cNvSpPr>
            <a:spLocks noGrp="1"/>
          </p:cNvSpPr>
          <p:nvPr>
            <p:ph type="title"/>
          </p:nvPr>
        </p:nvSpPr>
        <p:spPr/>
        <p:txBody>
          <a:bodyPr/>
          <a:lstStyle/>
          <a:p>
            <a:r>
              <a:rPr lang="en-US" dirty="0"/>
              <a:t>Overview</a:t>
            </a:r>
          </a:p>
        </p:txBody>
      </p:sp>
      <p:sp>
        <p:nvSpPr>
          <p:cNvPr id="10" name="Content Placeholder 6">
            <a:extLst>
              <a:ext uri="{FF2B5EF4-FFF2-40B4-BE49-F238E27FC236}">
                <a16:creationId xmlns:a16="http://schemas.microsoft.com/office/drawing/2014/main" id="{88C15825-3F0E-4CA4-ABA6-B7F0261F33C0}"/>
              </a:ext>
            </a:extLst>
          </p:cNvPr>
          <p:cNvSpPr txBox="1">
            <a:spLocks/>
          </p:cNvSpPr>
          <p:nvPr/>
        </p:nvSpPr>
        <p:spPr>
          <a:xfrm>
            <a:off x="768849" y="1524002"/>
            <a:ext cx="10737351" cy="4686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lang="en-US" sz="2000" b="1" kern="1200">
                <a:solidFill>
                  <a:schemeClr val="tx1"/>
                </a:solidFill>
                <a:latin typeface="Helvetica LT Std"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lang="en-US" sz="2000" kern="1200">
                <a:solidFill>
                  <a:schemeClr val="tx1"/>
                </a:solidFill>
                <a:latin typeface="Helvetica LT Std" pitchFamily="34" charset="0"/>
                <a:ea typeface="Verdana" pitchFamily="34" charset="0"/>
                <a:cs typeface="Verdana"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lang="en-US" sz="1800" kern="1200">
                <a:solidFill>
                  <a:schemeClr val="tx1"/>
                </a:solidFill>
                <a:latin typeface="Helvetica LT Std" pitchFamily="34" charset="0"/>
                <a:ea typeface="Verdana" pitchFamily="34" charset="0"/>
                <a:cs typeface="Verdana"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t>CVE Entry Requirements</a:t>
            </a:r>
          </a:p>
          <a:p>
            <a:pPr>
              <a:buFont typeface="Wingdings" panose="05000000000000000000" pitchFamily="2" charset="2"/>
              <a:buChar char="§"/>
            </a:pPr>
            <a:r>
              <a:rPr lang="en-US" sz="2400" dirty="0"/>
              <a:t>Approved Formats for a CVE Entry</a:t>
            </a:r>
          </a:p>
          <a:p>
            <a:pPr>
              <a:buFont typeface="Wingdings" panose="05000000000000000000" pitchFamily="2" charset="2"/>
              <a:buChar char="§"/>
            </a:pPr>
            <a:r>
              <a:rPr lang="en-US" sz="2400" dirty="0"/>
              <a:t>Approved Submission Channels</a:t>
            </a:r>
          </a:p>
          <a:p>
            <a:pPr>
              <a:buFont typeface="Wingdings" panose="05000000000000000000" pitchFamily="2" charset="2"/>
              <a:buChar char="§"/>
            </a:pPr>
            <a:r>
              <a:rPr lang="en-US" sz="2400" dirty="0"/>
              <a:t>Submission Process</a:t>
            </a:r>
          </a:p>
          <a:p>
            <a:pPr>
              <a:buFont typeface="Wingdings" panose="05000000000000000000" pitchFamily="2" charset="2"/>
              <a:buChar char="§"/>
            </a:pPr>
            <a:r>
              <a:rPr lang="en-US" sz="2400" dirty="0"/>
              <a:t>Program Root CNA’s End of Process</a:t>
            </a:r>
          </a:p>
          <a:p>
            <a:pPr>
              <a:buFont typeface="Wingdings" panose="05000000000000000000" pitchFamily="2" charset="2"/>
              <a:buChar char="§"/>
            </a:pPr>
            <a:r>
              <a:rPr lang="en-US" sz="2400" dirty="0"/>
              <a:t>Resources and Tools</a:t>
            </a:r>
          </a:p>
          <a:p>
            <a:endParaRPr lang="en-US" sz="2400" dirty="0"/>
          </a:p>
        </p:txBody>
      </p:sp>
      <p:sp>
        <p:nvSpPr>
          <p:cNvPr id="6" name="Slide Number Placeholder 5">
            <a:extLst>
              <a:ext uri="{FF2B5EF4-FFF2-40B4-BE49-F238E27FC236}">
                <a16:creationId xmlns:a16="http://schemas.microsoft.com/office/drawing/2014/main" id="{784E3103-D66D-4200-8F69-B6F137ED1F26}"/>
              </a:ext>
            </a:extLst>
          </p:cNvPr>
          <p:cNvSpPr txBox="1">
            <a:spLocks/>
          </p:cNvSpPr>
          <p:nvPr/>
        </p:nvSpPr>
        <p:spPr>
          <a:xfrm>
            <a:off x="10275063" y="55601"/>
            <a:ext cx="1765676" cy="252626"/>
          </a:xfrm>
          <a:prstGeom prst="rect">
            <a:avLst/>
          </a:prstGeom>
          <a:ln>
            <a:noFill/>
          </a:ln>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3</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365081185"/>
      </p:ext>
    </p:extLst>
  </p:cSld>
  <p:clrMapOvr>
    <a:masterClrMapping/>
  </p:clrMapOvr>
  <mc:AlternateContent xmlns:mc="http://schemas.openxmlformats.org/markup-compatibility/2006" xmlns:p14="http://schemas.microsoft.com/office/powerpoint/2010/main">
    <mc:Choice Requires="p14">
      <p:transition p14:dur="250" advTm="22000"/>
    </mc:Choice>
    <mc:Fallback xmlns="">
      <p:transition advTm="22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A1F1-838B-494C-9025-528DD15801E9}"/>
              </a:ext>
            </a:extLst>
          </p:cNvPr>
          <p:cNvSpPr>
            <a:spLocks noGrp="1"/>
          </p:cNvSpPr>
          <p:nvPr>
            <p:ph type="title"/>
          </p:nvPr>
        </p:nvSpPr>
        <p:spPr/>
        <p:txBody>
          <a:bodyPr/>
          <a:lstStyle/>
          <a:p>
            <a:r>
              <a:rPr lang="en-US" dirty="0"/>
              <a:t>Git Submission – Step by Step process</a:t>
            </a:r>
          </a:p>
        </p:txBody>
      </p:sp>
      <p:sp>
        <p:nvSpPr>
          <p:cNvPr id="3" name="Content Placeholder 2">
            <a:extLst>
              <a:ext uri="{FF2B5EF4-FFF2-40B4-BE49-F238E27FC236}">
                <a16:creationId xmlns:a16="http://schemas.microsoft.com/office/drawing/2014/main" id="{4BC52A66-7945-49D6-A64F-DB94719D3548}"/>
              </a:ext>
            </a:extLst>
          </p:cNvPr>
          <p:cNvSpPr>
            <a:spLocks noGrp="1"/>
          </p:cNvSpPr>
          <p:nvPr>
            <p:ph idx="1"/>
          </p:nvPr>
        </p:nvSpPr>
        <p:spPr/>
        <p:txBody>
          <a:bodyPr>
            <a:normAutofit/>
          </a:bodyPr>
          <a:lstStyle/>
          <a:p>
            <a:pPr>
              <a:buFont typeface="Wingdings" panose="05000000000000000000" pitchFamily="2" charset="2"/>
              <a:buChar char="§"/>
            </a:pPr>
            <a:r>
              <a:rPr lang="en-US" dirty="0"/>
              <a:t>The GitHub slides go through each command line instruction needed to perform and create a pull request.  That is a bit too much for this presentation, so we are going to refer you to a softcopy to review on your own time. </a:t>
            </a:r>
          </a:p>
          <a:p>
            <a:pPr>
              <a:buFont typeface="Wingdings" panose="05000000000000000000" pitchFamily="2" charset="2"/>
              <a:buChar char="§"/>
            </a:pPr>
            <a:r>
              <a:rPr lang="en-US" dirty="0"/>
              <a:t>A softcopy of GitHub (</a:t>
            </a:r>
            <a:r>
              <a:rPr lang="en-US" dirty="0" err="1"/>
              <a:t>CVE_Entry_GitHub</a:t>
            </a:r>
            <a:r>
              <a:rPr lang="en-US" dirty="0"/>
              <a:t> Submission slides.pptx) presentation is available at </a:t>
            </a:r>
            <a:r>
              <a:rPr lang="en-US" dirty="0">
                <a:hlinkClick r:id="rId3"/>
              </a:rPr>
              <a:t>https://cveproject.github.io/docs/cna/onboarding/index.html</a:t>
            </a:r>
            <a:endParaRPr lang="en-US" dirty="0"/>
          </a:p>
          <a:p>
            <a:pPr marL="0" indent="0">
              <a:buNone/>
            </a:pPr>
            <a:r>
              <a:rPr lang="en-US" dirty="0"/>
              <a:t> </a:t>
            </a:r>
          </a:p>
        </p:txBody>
      </p:sp>
    </p:spTree>
    <p:extLst>
      <p:ext uri="{BB962C8B-B14F-4D97-AF65-F5344CB8AC3E}">
        <p14:creationId xmlns:p14="http://schemas.microsoft.com/office/powerpoint/2010/main" val="3974261957"/>
      </p:ext>
    </p:extLst>
  </p:cSld>
  <p:clrMapOvr>
    <a:masterClrMapping/>
  </p:clrMapOvr>
  <mc:AlternateContent xmlns:mc="http://schemas.openxmlformats.org/markup-compatibility/2006" xmlns:p14="http://schemas.microsoft.com/office/powerpoint/2010/main">
    <mc:Choice Requires="p14">
      <p:transition p14:dur="10" advTm="23000"/>
    </mc:Choice>
    <mc:Fallback xmlns="">
      <p:transition advTm="2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10D4-9681-4C67-98DA-D2E40D7C4F2A}"/>
              </a:ext>
            </a:extLst>
          </p:cNvPr>
          <p:cNvSpPr>
            <a:spLocks noGrp="1"/>
          </p:cNvSpPr>
          <p:nvPr>
            <p:ph type="ctrTitle" sz="quarter"/>
          </p:nvPr>
        </p:nvSpPr>
        <p:spPr/>
        <p:txBody>
          <a:bodyPr/>
          <a:lstStyle/>
          <a:p>
            <a:r>
              <a:rPr lang="en-US" dirty="0"/>
              <a:t>CVE Program Root CNA Review Process</a:t>
            </a:r>
          </a:p>
        </p:txBody>
      </p:sp>
      <p:sp>
        <p:nvSpPr>
          <p:cNvPr id="3" name="Slide Number Placeholder 2">
            <a:extLst>
              <a:ext uri="{FF2B5EF4-FFF2-40B4-BE49-F238E27FC236}">
                <a16:creationId xmlns:a16="http://schemas.microsoft.com/office/drawing/2014/main" id="{543ED4F1-9111-4821-8C03-E4446074DBE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047775344"/>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883899" cy="868362"/>
          </a:xfrm>
        </p:spPr>
        <p:txBody>
          <a:bodyPr>
            <a:normAutofit/>
          </a:bodyPr>
          <a:lstStyle/>
          <a:p>
            <a:r>
              <a:rPr lang="en-US" dirty="0"/>
              <a:t>Program Root CNA’s End of Process</a:t>
            </a:r>
          </a:p>
        </p:txBody>
      </p:sp>
      <p:sp>
        <p:nvSpPr>
          <p:cNvPr id="3" name="Content Placeholder 2"/>
          <p:cNvSpPr>
            <a:spLocks noGrp="1"/>
          </p:cNvSpPr>
          <p:nvPr>
            <p:ph idx="1"/>
          </p:nvPr>
        </p:nvSpPr>
        <p:spPr>
          <a:xfrm>
            <a:off x="895350" y="1410929"/>
            <a:ext cx="9467850" cy="4389796"/>
          </a:xfrm>
        </p:spPr>
        <p:txBody>
          <a:bodyPr>
            <a:normAutofit fontScale="70000" lnSpcReduction="20000"/>
          </a:bodyPr>
          <a:lstStyle/>
          <a:p>
            <a:pPr>
              <a:buFont typeface="Wingdings" panose="05000000000000000000" pitchFamily="2" charset="2"/>
              <a:buChar char="§"/>
            </a:pPr>
            <a:r>
              <a:rPr lang="en-US" sz="2400" dirty="0"/>
              <a:t>Review</a:t>
            </a:r>
          </a:p>
          <a:p>
            <a:pPr lvl="1">
              <a:buFont typeface="Wingdings" panose="05000000000000000000" pitchFamily="2" charset="2"/>
              <a:buChar char="§"/>
            </a:pPr>
            <a:r>
              <a:rPr lang="en-US" sz="2400" dirty="0"/>
              <a:t>Are the CVE IDs assigned to the CNA?</a:t>
            </a:r>
          </a:p>
          <a:p>
            <a:pPr lvl="1">
              <a:buFont typeface="Wingdings" panose="05000000000000000000" pitchFamily="2" charset="2"/>
              <a:buChar char="§"/>
            </a:pPr>
            <a:r>
              <a:rPr lang="en-US" sz="2400" dirty="0"/>
              <a:t>Do the CVE IDs exist in the CVE List as “RESERVED”?</a:t>
            </a:r>
          </a:p>
          <a:p>
            <a:pPr lvl="1">
              <a:buFont typeface="Wingdings" panose="05000000000000000000" pitchFamily="2" charset="2"/>
              <a:buChar char="§"/>
            </a:pPr>
            <a:r>
              <a:rPr lang="en-US" sz="2400" dirty="0"/>
              <a:t>Do the references exist and are they public?</a:t>
            </a:r>
          </a:p>
          <a:p>
            <a:pPr lvl="1">
              <a:buFont typeface="Wingdings" panose="05000000000000000000" pitchFamily="2" charset="2"/>
              <a:buChar char="§"/>
            </a:pPr>
            <a:r>
              <a:rPr lang="en-US" sz="2400" dirty="0"/>
              <a:t>Does the CVE details match the information in references?</a:t>
            </a:r>
          </a:p>
          <a:p>
            <a:pPr>
              <a:spcBef>
                <a:spcPts val="1200"/>
              </a:spcBef>
              <a:buFont typeface="Wingdings" panose="05000000000000000000" pitchFamily="2" charset="2"/>
              <a:buChar char="§"/>
            </a:pPr>
            <a:r>
              <a:rPr lang="en-US" sz="2400" dirty="0"/>
              <a:t>Submission Processing</a:t>
            </a:r>
          </a:p>
          <a:p>
            <a:pPr lvl="1">
              <a:buFont typeface="Wingdings" panose="05000000000000000000" pitchFamily="2" charset="2"/>
              <a:buChar char="§"/>
            </a:pPr>
            <a:r>
              <a:rPr lang="en-US" sz="2400" dirty="0"/>
              <a:t>Resolve with CNA any issues uncovered during review process</a:t>
            </a:r>
          </a:p>
          <a:p>
            <a:pPr lvl="1">
              <a:buFont typeface="Wingdings" panose="05000000000000000000" pitchFamily="2" charset="2"/>
              <a:buChar char="§"/>
            </a:pPr>
            <a:r>
              <a:rPr lang="en-US" sz="2400" dirty="0"/>
              <a:t>Incorporate CVE details into the cvelist git repo</a:t>
            </a:r>
          </a:p>
          <a:p>
            <a:pPr lvl="1">
              <a:buFont typeface="Wingdings" panose="05000000000000000000" pitchFamily="2" charset="2"/>
              <a:buChar char="§"/>
            </a:pPr>
            <a:r>
              <a:rPr lang="en-US" sz="2400" dirty="0"/>
              <a:t>Populate associated entries in the master CVE List</a:t>
            </a:r>
          </a:p>
          <a:p>
            <a:pPr>
              <a:spcBef>
                <a:spcPts val="1200"/>
              </a:spcBef>
              <a:buFont typeface="Wingdings" panose="05000000000000000000" pitchFamily="2" charset="2"/>
              <a:buChar char="§"/>
            </a:pPr>
            <a:r>
              <a:rPr lang="en-US" sz="2400" dirty="0"/>
              <a:t>Other processing</a:t>
            </a:r>
          </a:p>
          <a:p>
            <a:pPr lvl="1">
              <a:buFont typeface="Wingdings" panose="05000000000000000000" pitchFamily="2" charset="2"/>
              <a:buChar char="§"/>
            </a:pPr>
            <a:r>
              <a:rPr lang="en-US" sz="2400" dirty="0"/>
              <a:t>Announce “new” CVE Entries</a:t>
            </a:r>
          </a:p>
          <a:p>
            <a:pPr lvl="1">
              <a:buFont typeface="Wingdings" panose="05000000000000000000" pitchFamily="2" charset="2"/>
              <a:buChar char="§"/>
            </a:pPr>
            <a:r>
              <a:rPr lang="en-US" sz="2400" dirty="0"/>
              <a:t>Publish master CVE List on cve.mitre.org</a:t>
            </a:r>
          </a:p>
          <a:p>
            <a:pPr lvl="2">
              <a:buFont typeface="Wingdings" panose="05000000000000000000" pitchFamily="2" charset="2"/>
              <a:buChar char="§"/>
            </a:pPr>
            <a:r>
              <a:rPr lang="en-US" sz="2400" dirty="0">
                <a:hlinkClick r:id="rId3"/>
              </a:rPr>
              <a:t>https://cve.mitre.org/data/downloads/index.html</a:t>
            </a:r>
            <a:r>
              <a:rPr lang="en-US" sz="2400" dirty="0"/>
              <a:t> </a:t>
            </a:r>
          </a:p>
          <a:p>
            <a:pPr lvl="1"/>
            <a:endParaRPr lang="en-US" dirty="0"/>
          </a:p>
        </p:txBody>
      </p:sp>
    </p:spTree>
    <p:extLst>
      <p:ext uri="{BB962C8B-B14F-4D97-AF65-F5344CB8AC3E}">
        <p14:creationId xmlns:p14="http://schemas.microsoft.com/office/powerpoint/2010/main" val="596016891"/>
      </p:ext>
    </p:extLst>
  </p:cSld>
  <p:clrMapOvr>
    <a:masterClrMapping/>
  </p:clrMapOvr>
  <mc:AlternateContent xmlns:mc="http://schemas.openxmlformats.org/markup-compatibility/2006" xmlns:p14="http://schemas.microsoft.com/office/powerpoint/2010/main">
    <mc:Choice Requires="p14">
      <p:transition p14:dur="10" advTm="26428"/>
    </mc:Choice>
    <mc:Fallback xmlns="">
      <p:transition advTm="2642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10D4-9681-4C67-98DA-D2E40D7C4F2A}"/>
              </a:ext>
            </a:extLst>
          </p:cNvPr>
          <p:cNvSpPr>
            <a:spLocks noGrp="1"/>
          </p:cNvSpPr>
          <p:nvPr>
            <p:ph type="ctrTitle" sz="quarter"/>
          </p:nvPr>
        </p:nvSpPr>
        <p:spPr/>
        <p:txBody>
          <a:bodyPr/>
          <a:lstStyle/>
          <a:p>
            <a:r>
              <a:rPr lang="en-US" dirty="0"/>
              <a:t>Resources and Tools</a:t>
            </a:r>
          </a:p>
        </p:txBody>
      </p:sp>
      <p:sp>
        <p:nvSpPr>
          <p:cNvPr id="3" name="Slide Number Placeholder 2">
            <a:extLst>
              <a:ext uri="{FF2B5EF4-FFF2-40B4-BE49-F238E27FC236}">
                <a16:creationId xmlns:a16="http://schemas.microsoft.com/office/drawing/2014/main" id="{543ED4F1-9111-4821-8C03-E4446074DBE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33</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1316135753"/>
      </p:ext>
    </p:extLst>
  </p:cSld>
  <p:clrMapOvr>
    <a:masterClrMapping/>
  </p:clrMapOvr>
  <mc:AlternateContent xmlns:mc="http://schemas.openxmlformats.org/markup-compatibility/2006" xmlns:p14="http://schemas.microsoft.com/office/powerpoint/2010/main">
    <mc:Choice Requires="p14">
      <p:transition p14:dur="10" advTm="6000"/>
    </mc:Choice>
    <mc:Fallback xmlns="">
      <p:transition advTm="6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CVEProject GIT Project (</a:t>
            </a:r>
            <a:r>
              <a:rPr lang="en-US" dirty="0">
                <a:hlinkClick r:id="rId3"/>
              </a:rPr>
              <a:t>https://github.com/CVEProject</a:t>
            </a:r>
            <a:r>
              <a:rPr lang="en-US" dirty="0"/>
              <a:t>)</a:t>
            </a:r>
          </a:p>
          <a:p>
            <a:pPr marL="627063" lvl="1" indent="-342900">
              <a:buFont typeface="Wingdings" panose="05000000000000000000" pitchFamily="2" charset="2"/>
              <a:buChar char="§"/>
            </a:pPr>
            <a:r>
              <a:rPr lang="en-US" dirty="0"/>
              <a:t>- automation-working-group/tree/master/tools repo</a:t>
            </a:r>
          </a:p>
          <a:p>
            <a:pPr lvl="2">
              <a:buFont typeface="Wingdings" panose="05000000000000000000" pitchFamily="2" charset="2"/>
              <a:buChar char="§"/>
            </a:pPr>
            <a:r>
              <a:rPr lang="en-US" dirty="0">
                <a:hlinkClick r:id="rId4" tooltip="cmdlinejsonvalidator.py"/>
              </a:rPr>
              <a:t>cmdlinejsonvalidator.py</a:t>
            </a:r>
            <a:r>
              <a:rPr lang="en-US" dirty="0"/>
              <a:t> - Python script to validate JSON files. Requires a valid schema file</a:t>
            </a:r>
          </a:p>
          <a:p>
            <a:pPr lvl="1">
              <a:buFont typeface="Wingdings" panose="05000000000000000000" pitchFamily="2" charset="2"/>
              <a:buChar char="§"/>
            </a:pPr>
            <a:r>
              <a:rPr lang="en-US" dirty="0"/>
              <a:t>automation-working-group/tree/master/</a:t>
            </a:r>
            <a:r>
              <a:rPr lang="en-US" dirty="0" err="1"/>
              <a:t>cve_json_schema</a:t>
            </a:r>
            <a:r>
              <a:rPr lang="en-US" dirty="0"/>
              <a:t> repo</a:t>
            </a:r>
          </a:p>
          <a:p>
            <a:pPr lvl="2">
              <a:buFont typeface="Wingdings" panose="05000000000000000000" pitchFamily="2" charset="2"/>
              <a:buChar char="§"/>
            </a:pPr>
            <a:r>
              <a:rPr lang="en-US" dirty="0">
                <a:hlinkClick r:id="rId5" tooltip="CVE_JSON_4.0_min.schema"/>
              </a:rPr>
              <a:t>CVE_JSON_4.0_min.schema</a:t>
            </a:r>
            <a:r>
              <a:rPr lang="en-US" dirty="0"/>
              <a:t> - Schema for validating a JSON file against the minimal CVE structure</a:t>
            </a:r>
          </a:p>
          <a:p>
            <a:pPr lvl="2">
              <a:buFont typeface="Wingdings" panose="05000000000000000000" pitchFamily="2" charset="2"/>
              <a:buChar char="§"/>
            </a:pPr>
            <a:r>
              <a:rPr lang="en-US" dirty="0">
                <a:hlinkClick r:id="rId6" tooltip="DRAFT-JSON-file-format-v4.md"/>
              </a:rPr>
              <a:t>DRAFT-JSON-file-format-v4.md</a:t>
            </a:r>
            <a:r>
              <a:rPr lang="en-US" dirty="0"/>
              <a:t> - 4.0 CVE JSON spec</a:t>
            </a:r>
          </a:p>
          <a:p>
            <a:pPr>
              <a:buFont typeface="Wingdings" panose="05000000000000000000" pitchFamily="2" charset="2"/>
              <a:buChar char="§"/>
            </a:pPr>
            <a:r>
              <a:rPr lang="en-US" dirty="0"/>
              <a:t>Vulnogram - tool for creating and editing CVE information in CVE JSON format</a:t>
            </a:r>
          </a:p>
          <a:p>
            <a:pPr lvl="1">
              <a:buFont typeface="Wingdings" panose="05000000000000000000" pitchFamily="2" charset="2"/>
              <a:buChar char="§"/>
            </a:pPr>
            <a:r>
              <a:rPr lang="en-US" dirty="0">
                <a:hlinkClick r:id="rId7"/>
              </a:rPr>
              <a:t>https://github.com/Vulnogram/Vulnogram</a:t>
            </a:r>
            <a:endParaRPr lang="en-US" dirty="0"/>
          </a:p>
          <a:p>
            <a:pPr lvl="1">
              <a:buFont typeface="Wingdings" panose="05000000000000000000" pitchFamily="2" charset="2"/>
              <a:buChar char="§"/>
            </a:pPr>
            <a:r>
              <a:rPr lang="en-US" dirty="0">
                <a:hlinkClick r:id="rId8"/>
              </a:rPr>
              <a:t>https://vulnogram.github.io/</a:t>
            </a:r>
            <a:r>
              <a:rPr lang="en-US" dirty="0"/>
              <a:t> </a:t>
            </a:r>
          </a:p>
          <a:p>
            <a:pPr lvl="1">
              <a:buFont typeface="Wingdings" panose="05000000000000000000" pitchFamily="2" charset="2"/>
              <a:buChar char="§"/>
            </a:pPr>
            <a:r>
              <a:rPr lang="en-US" dirty="0"/>
              <a:t>Created by Chandan Nandakumaraiah</a:t>
            </a:r>
          </a:p>
          <a:p>
            <a:pPr>
              <a:buFont typeface="Wingdings" panose="05000000000000000000" pitchFamily="2" charset="2"/>
              <a:buChar char="§"/>
            </a:pPr>
            <a:r>
              <a:rPr lang="en-US" dirty="0"/>
              <a:t>CVE Request Form (</a:t>
            </a:r>
            <a:r>
              <a:rPr lang="en-US" dirty="0">
                <a:hlinkClick r:id="rId9"/>
              </a:rPr>
              <a:t>https://cveform.mitre.org/</a:t>
            </a:r>
            <a:r>
              <a:rPr lang="en-US" dirty="0"/>
              <a:t>)</a:t>
            </a:r>
          </a:p>
          <a:p>
            <a:pPr lvl="3"/>
            <a:endParaRPr lang="en-US" dirty="0"/>
          </a:p>
        </p:txBody>
      </p:sp>
    </p:spTree>
    <p:extLst>
      <p:ext uri="{BB962C8B-B14F-4D97-AF65-F5344CB8AC3E}">
        <p14:creationId xmlns:p14="http://schemas.microsoft.com/office/powerpoint/2010/main" val="878028614"/>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35</a:t>
            </a:fld>
            <a:r>
              <a:rPr lang="en-US" sz="1400"/>
              <a:t> </a:t>
            </a:r>
            <a:r>
              <a:rPr lang="en-US" sz="1400">
                <a:solidFill>
                  <a:srgbClr val="C1CD23"/>
                </a:solidFill>
              </a:rPr>
              <a:t>|</a:t>
            </a:r>
            <a:endParaRPr lang="en-US" sz="1400" dirty="0">
              <a:solidFill>
                <a:srgbClr val="C1CD23"/>
              </a:solidFill>
            </a:endParaRPr>
          </a:p>
        </p:txBody>
      </p:sp>
    </p:spTree>
    <p:extLst>
      <p:ext uri="{BB962C8B-B14F-4D97-AF65-F5344CB8AC3E}">
        <p14:creationId xmlns:p14="http://schemas.microsoft.com/office/powerpoint/2010/main" val="21436483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Send the CVE Entry Information?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Root CNA</a:t>
            </a:r>
          </a:p>
          <a:p>
            <a:pPr>
              <a:buFont typeface="Wingdings" panose="05000000000000000000" pitchFamily="2" charset="2"/>
              <a:buChar char="§"/>
            </a:pPr>
            <a:r>
              <a:rPr lang="en-US" sz="2400" dirty="0"/>
              <a:t>CVE Program Root CNA</a:t>
            </a:r>
          </a:p>
        </p:txBody>
      </p:sp>
    </p:spTree>
    <p:extLst>
      <p:ext uri="{BB962C8B-B14F-4D97-AF65-F5344CB8AC3E}">
        <p14:creationId xmlns:p14="http://schemas.microsoft.com/office/powerpoint/2010/main" val="1915533376"/>
      </p:ext>
    </p:extLst>
  </p:cSld>
  <p:clrMapOvr>
    <a:masterClrMapping/>
  </p:clrMapOvr>
  <mc:AlternateContent xmlns:mc="http://schemas.openxmlformats.org/markup-compatibility/2006" xmlns:p14="http://schemas.microsoft.com/office/powerpoint/2010/main">
    <mc:Choice Requires="p14">
      <p:transition p14:dur="250" advTm="6629"/>
    </mc:Choice>
    <mc:Fallback xmlns="">
      <p:transition advTm="66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Information for a CVE Entry</a:t>
            </a:r>
          </a:p>
        </p:txBody>
      </p:sp>
      <p:sp>
        <p:nvSpPr>
          <p:cNvPr id="3" name="Content Placeholder 2"/>
          <p:cNvSpPr>
            <a:spLocks noGrp="1"/>
          </p:cNvSpPr>
          <p:nvPr>
            <p:ph idx="1"/>
          </p:nvPr>
        </p:nvSpPr>
        <p:spPr>
          <a:xfrm>
            <a:off x="812801" y="5182151"/>
            <a:ext cx="10836275" cy="770221"/>
          </a:xfrm>
        </p:spPr>
        <p:txBody>
          <a:bodyPr>
            <a:noAutofit/>
          </a:bodyPr>
          <a:lstStyle/>
          <a:p>
            <a:pPr marL="0" indent="0">
              <a:buNone/>
            </a:pPr>
            <a:r>
              <a:rPr lang="en-US" dirty="0"/>
              <a:t>Note: ASCII Only </a:t>
            </a:r>
            <a:r>
              <a:rPr lang="en-US" b="0" dirty="0"/>
              <a:t>– no UTF or Unicode; </a:t>
            </a:r>
            <a:r>
              <a:rPr lang="en-US" dirty="0"/>
              <a:t>Plain text only </a:t>
            </a:r>
            <a:r>
              <a:rPr lang="en-US" b="0" dirty="0"/>
              <a:t>– no HTML or proprietary document formats and </a:t>
            </a:r>
            <a:r>
              <a:rPr lang="en-US" dirty="0"/>
              <a:t>avoid </a:t>
            </a:r>
            <a:r>
              <a:rPr lang="en-US" b="0" dirty="0"/>
              <a:t>MS-DOS style line endings (CR/LF).</a:t>
            </a:r>
          </a:p>
          <a:p>
            <a:pPr marL="0" indent="0">
              <a:buNone/>
            </a:pPr>
            <a:endParaRPr lang="en-US" dirty="0"/>
          </a:p>
        </p:txBody>
      </p:sp>
      <p:graphicFrame>
        <p:nvGraphicFramePr>
          <p:cNvPr id="4" name="Table 4">
            <a:extLst>
              <a:ext uri="{FF2B5EF4-FFF2-40B4-BE49-F238E27FC236}">
                <a16:creationId xmlns:a16="http://schemas.microsoft.com/office/drawing/2014/main" id="{6BC1E83D-A9C9-4214-9A09-7EA67725B1BE}"/>
              </a:ext>
            </a:extLst>
          </p:cNvPr>
          <p:cNvGraphicFramePr>
            <a:graphicFrameLocks noGrp="1"/>
          </p:cNvGraphicFramePr>
          <p:nvPr>
            <p:extLst>
              <p:ext uri="{D42A27DB-BD31-4B8C-83A1-F6EECF244321}">
                <p14:modId xmlns:p14="http://schemas.microsoft.com/office/powerpoint/2010/main" val="384698234"/>
              </p:ext>
            </p:extLst>
          </p:nvPr>
        </p:nvGraphicFramePr>
        <p:xfrm>
          <a:off x="839281" y="1483806"/>
          <a:ext cx="10571163" cy="3558156"/>
        </p:xfrm>
        <a:graphic>
          <a:graphicData uri="http://schemas.openxmlformats.org/drawingml/2006/table">
            <a:tbl>
              <a:tblPr firstRow="1" bandRow="1">
                <a:tableStyleId>{5C22544A-7EE6-4342-B048-85BDC9FD1C3A}</a:tableStyleId>
              </a:tblPr>
              <a:tblGrid>
                <a:gridCol w="10571163">
                  <a:extLst>
                    <a:ext uri="{9D8B030D-6E8A-4147-A177-3AD203B41FA5}">
                      <a16:colId xmlns:a16="http://schemas.microsoft.com/office/drawing/2014/main" val="3428823128"/>
                    </a:ext>
                  </a:extLst>
                </a:gridCol>
              </a:tblGrid>
              <a:tr h="399986">
                <a:tc>
                  <a:txBody>
                    <a:bodyPr/>
                    <a:lstStyle/>
                    <a:p>
                      <a:r>
                        <a:rPr lang="en-US" sz="2400" dirty="0"/>
                        <a:t>CVE Entry Required Information</a:t>
                      </a:r>
                    </a:p>
                  </a:txBody>
                  <a:tcPr/>
                </a:tc>
                <a:extLst>
                  <a:ext uri="{0D108BD9-81ED-4DB2-BD59-A6C34878D82A}">
                    <a16:rowId xmlns:a16="http://schemas.microsoft.com/office/drawing/2014/main" val="1750578815"/>
                  </a:ext>
                </a:extLst>
              </a:tr>
              <a:tr h="399986">
                <a:tc>
                  <a:txBody>
                    <a:bodyPr/>
                    <a:lstStyle/>
                    <a:p>
                      <a:r>
                        <a:rPr lang="en-US" sz="2000" b="1" dirty="0"/>
                        <a:t>CVE ID</a:t>
                      </a:r>
                    </a:p>
                  </a:txBody>
                  <a:tcPr/>
                </a:tc>
                <a:extLst>
                  <a:ext uri="{0D108BD9-81ED-4DB2-BD59-A6C34878D82A}">
                    <a16:rowId xmlns:a16="http://schemas.microsoft.com/office/drawing/2014/main" val="3024722604"/>
                  </a:ext>
                </a:extLst>
              </a:tr>
              <a:tr h="399986">
                <a:tc>
                  <a:txBody>
                    <a:bodyPr/>
                    <a:lstStyle/>
                    <a:p>
                      <a:r>
                        <a:rPr lang="en-US" sz="2000" b="1" dirty="0"/>
                        <a:t>Product(s)</a:t>
                      </a:r>
                    </a:p>
                  </a:txBody>
                  <a:tcPr/>
                </a:tc>
                <a:extLst>
                  <a:ext uri="{0D108BD9-81ED-4DB2-BD59-A6C34878D82A}">
                    <a16:rowId xmlns:a16="http://schemas.microsoft.com/office/drawing/2014/main" val="66031467"/>
                  </a:ext>
                </a:extLst>
              </a:tr>
              <a:tr h="399986">
                <a:tc>
                  <a:txBody>
                    <a:bodyPr/>
                    <a:lstStyle/>
                    <a:p>
                      <a:r>
                        <a:rPr lang="en-US" sz="2000" b="1" dirty="0"/>
                        <a:t>Version(s)</a:t>
                      </a:r>
                    </a:p>
                  </a:txBody>
                  <a:tcPr/>
                </a:tc>
                <a:extLst>
                  <a:ext uri="{0D108BD9-81ED-4DB2-BD59-A6C34878D82A}">
                    <a16:rowId xmlns:a16="http://schemas.microsoft.com/office/drawing/2014/main" val="2588827371"/>
                  </a:ext>
                </a:extLst>
              </a:tr>
              <a:tr h="399986">
                <a:tc>
                  <a:txBody>
                    <a:bodyPr/>
                    <a:lstStyle/>
                    <a:p>
                      <a:r>
                        <a:rPr lang="en-US" sz="2000" b="1" dirty="0"/>
                        <a:t>Problem Type</a:t>
                      </a:r>
                    </a:p>
                  </a:txBody>
                  <a:tcPr/>
                </a:tc>
                <a:extLst>
                  <a:ext uri="{0D108BD9-81ED-4DB2-BD59-A6C34878D82A}">
                    <a16:rowId xmlns:a16="http://schemas.microsoft.com/office/drawing/2014/main" val="3271850622"/>
                  </a:ext>
                </a:extLst>
              </a:tr>
              <a:tr h="399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Reference(s)</a:t>
                      </a:r>
                    </a:p>
                  </a:txBody>
                  <a:tcPr/>
                </a:tc>
                <a:extLst>
                  <a:ext uri="{0D108BD9-81ED-4DB2-BD59-A6C34878D82A}">
                    <a16:rowId xmlns:a16="http://schemas.microsoft.com/office/drawing/2014/main" val="2135351277"/>
                  </a:ext>
                </a:extLst>
              </a:tr>
              <a:tr h="690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Description: </a:t>
                      </a:r>
                      <a:r>
                        <a:rPr lang="en-US" sz="2000" dirty="0"/>
                        <a:t>Include product information, version and vulnerability type, root cause, or impact as it will be used to populate the entry in the CVE List.</a:t>
                      </a:r>
                    </a:p>
                  </a:txBody>
                  <a:tcPr/>
                </a:tc>
                <a:extLst>
                  <a:ext uri="{0D108BD9-81ED-4DB2-BD59-A6C34878D82A}">
                    <a16:rowId xmlns:a16="http://schemas.microsoft.com/office/drawing/2014/main" val="4151156484"/>
                  </a:ext>
                </a:extLst>
              </a:tr>
              <a:tr h="399986">
                <a:tc>
                  <a:txBody>
                    <a:bodyPr/>
                    <a:lstStyle/>
                    <a:p>
                      <a:r>
                        <a:rPr lang="en-US" sz="2000" b="1" dirty="0"/>
                        <a:t>Assigning CNA:</a:t>
                      </a:r>
                    </a:p>
                  </a:txBody>
                  <a:tcPr/>
                </a:tc>
                <a:extLst>
                  <a:ext uri="{0D108BD9-81ED-4DB2-BD59-A6C34878D82A}">
                    <a16:rowId xmlns:a16="http://schemas.microsoft.com/office/drawing/2014/main" val="3473638908"/>
                  </a:ext>
                </a:extLst>
              </a:tr>
            </a:tbl>
          </a:graphicData>
        </a:graphic>
      </p:graphicFrame>
    </p:spTree>
    <p:extLst>
      <p:ext uri="{BB962C8B-B14F-4D97-AF65-F5344CB8AC3E}">
        <p14:creationId xmlns:p14="http://schemas.microsoft.com/office/powerpoint/2010/main" val="1596017553"/>
      </p:ext>
    </p:extLst>
  </p:cSld>
  <p:clrMapOvr>
    <a:masterClrMapping/>
  </p:clrMapOvr>
  <mc:AlternateContent xmlns:mc="http://schemas.openxmlformats.org/markup-compatibility/2006" xmlns:p14="http://schemas.microsoft.com/office/powerpoint/2010/main">
    <mc:Choice Requires="p14">
      <p:transition p14:dur="10" advTm="11267"/>
    </mc:Choice>
    <mc:Fallback xmlns="">
      <p:transition advTm="112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064-F1D2-4D20-A484-91AFBCB324F6}"/>
              </a:ext>
            </a:extLst>
          </p:cNvPr>
          <p:cNvSpPr>
            <a:spLocks noGrp="1"/>
          </p:cNvSpPr>
          <p:nvPr>
            <p:ph type="ctrTitle" sz="quarter"/>
          </p:nvPr>
        </p:nvSpPr>
        <p:spPr/>
        <p:txBody>
          <a:bodyPr/>
          <a:lstStyle/>
          <a:p>
            <a:r>
              <a:rPr lang="en-US" dirty="0"/>
              <a:t>Submission Formats</a:t>
            </a:r>
          </a:p>
        </p:txBody>
      </p:sp>
      <p:sp>
        <p:nvSpPr>
          <p:cNvPr id="3" name="Slide Number Placeholder 2">
            <a:extLst>
              <a:ext uri="{FF2B5EF4-FFF2-40B4-BE49-F238E27FC236}">
                <a16:creationId xmlns:a16="http://schemas.microsoft.com/office/drawing/2014/main" id="{A4EDF9EE-EC88-4631-AF3F-D96D5C4CCDDB}"/>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758049589"/>
      </p:ext>
    </p:extLst>
  </p:cSld>
  <p:clrMapOvr>
    <a:masterClrMapping/>
  </p:clrMapOvr>
  <mc:AlternateContent xmlns:mc="http://schemas.openxmlformats.org/markup-compatibility/2006" xmlns:p14="http://schemas.microsoft.com/office/powerpoint/2010/main">
    <mc:Choice Requires="p14">
      <p:transition p14:dur="10" advTm="7000"/>
    </mc:Choice>
    <mc:Fallback xmlns="">
      <p:transition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Formats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Flat File</a:t>
            </a:r>
          </a:p>
          <a:p>
            <a:pPr>
              <a:buFont typeface="Wingdings" panose="05000000000000000000" pitchFamily="2" charset="2"/>
              <a:buChar char="§"/>
            </a:pPr>
            <a:r>
              <a:rPr lang="en-US" sz="2400" dirty="0"/>
              <a:t>Comma-Separated Values (CSV)</a:t>
            </a:r>
          </a:p>
          <a:p>
            <a:pPr>
              <a:buFont typeface="Wingdings" panose="05000000000000000000" pitchFamily="2" charset="2"/>
              <a:buChar char="§"/>
            </a:pPr>
            <a:r>
              <a:rPr lang="en-US" sz="2400" dirty="0"/>
              <a:t>CVE JSON</a:t>
            </a:r>
          </a:p>
        </p:txBody>
      </p:sp>
    </p:spTree>
    <p:extLst>
      <p:ext uri="{BB962C8B-B14F-4D97-AF65-F5344CB8AC3E}">
        <p14:creationId xmlns:p14="http://schemas.microsoft.com/office/powerpoint/2010/main" val="3476082834"/>
      </p:ext>
    </p:extLst>
  </p:cSld>
  <p:clrMapOvr>
    <a:masterClrMapping/>
  </p:clrMapOvr>
  <mc:AlternateContent xmlns:mc="http://schemas.openxmlformats.org/markup-compatibility/2006" xmlns:p14="http://schemas.microsoft.com/office/powerpoint/2010/main">
    <mc:Choice Requires="p14">
      <p:transition p14:dur="10" advTm="13771"/>
    </mc:Choice>
    <mc:Fallback xmlns="">
      <p:transition advTm="137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 Format</a:t>
            </a:r>
          </a:p>
        </p:txBody>
      </p:sp>
      <p:sp>
        <p:nvSpPr>
          <p:cNvPr id="3" name="Content Placeholder 2"/>
          <p:cNvSpPr>
            <a:spLocks noGrp="1"/>
          </p:cNvSpPr>
          <p:nvPr>
            <p:ph idx="1"/>
          </p:nvPr>
        </p:nvSpPr>
        <p:spPr>
          <a:xfrm>
            <a:off x="708030" y="1679814"/>
            <a:ext cx="4769134" cy="4113662"/>
          </a:xfrm>
        </p:spPr>
        <p:txBody>
          <a:bodyPr>
            <a:normAutofit/>
          </a:bodyPr>
          <a:lstStyle/>
          <a:p>
            <a:pPr marL="0" indent="0">
              <a:buNone/>
            </a:pPr>
            <a:r>
              <a:rPr lang="en-US" sz="2400" dirty="0"/>
              <a:t>[CVEID]: </a:t>
            </a:r>
          </a:p>
          <a:p>
            <a:pPr marL="0" indent="0">
              <a:buNone/>
            </a:pPr>
            <a:r>
              <a:rPr lang="en-US" sz="2400" dirty="0"/>
              <a:t>[PRODUCT]:</a:t>
            </a:r>
          </a:p>
          <a:p>
            <a:pPr marL="0" indent="0">
              <a:buNone/>
            </a:pPr>
            <a:r>
              <a:rPr lang="en-US" sz="2400" dirty="0"/>
              <a:t>[VERSION]: </a:t>
            </a:r>
          </a:p>
          <a:p>
            <a:pPr marL="0" indent="0">
              <a:buNone/>
            </a:pPr>
            <a:r>
              <a:rPr lang="en-US" sz="2400" dirty="0"/>
              <a:t>[PROBLEMTYPE]:</a:t>
            </a:r>
          </a:p>
          <a:p>
            <a:pPr marL="0" indent="0">
              <a:buNone/>
            </a:pPr>
            <a:r>
              <a:rPr lang="en-US" sz="2400" dirty="0"/>
              <a:t>[REFERENCES]: </a:t>
            </a:r>
          </a:p>
          <a:p>
            <a:pPr marL="0" indent="0">
              <a:buNone/>
            </a:pPr>
            <a:r>
              <a:rPr lang="en-US" sz="2400" dirty="0"/>
              <a:t>[DESCRIPTION]:</a:t>
            </a:r>
          </a:p>
          <a:p>
            <a:pPr marL="0" indent="0">
              <a:buNone/>
            </a:pPr>
            <a:r>
              <a:rPr lang="en-US" sz="2400" dirty="0"/>
              <a:t>[ASSIGNINGCNA]:</a:t>
            </a:r>
          </a:p>
        </p:txBody>
      </p:sp>
      <p:sp>
        <p:nvSpPr>
          <p:cNvPr id="4" name="TextBox 3">
            <a:extLst>
              <a:ext uri="{FF2B5EF4-FFF2-40B4-BE49-F238E27FC236}">
                <a16:creationId xmlns:a16="http://schemas.microsoft.com/office/drawing/2014/main" id="{4A35864E-4E3E-4B06-8241-FB8EDE5F82E1}"/>
              </a:ext>
            </a:extLst>
          </p:cNvPr>
          <p:cNvSpPr txBox="1"/>
          <p:nvPr/>
        </p:nvSpPr>
        <p:spPr>
          <a:xfrm>
            <a:off x="6407624" y="2349619"/>
            <a:ext cx="4769134" cy="2062103"/>
          </a:xfrm>
          <a:prstGeom prst="rect">
            <a:avLst/>
          </a:prstGeom>
          <a:noFill/>
          <a:ln w="38100">
            <a:solidFill>
              <a:schemeClr val="accent1"/>
            </a:solidFill>
          </a:ln>
        </p:spPr>
        <p:txBody>
          <a:bodyPr wrap="square" rtlCol="0">
            <a:spAutoFit/>
          </a:bodyPr>
          <a:lstStyle/>
          <a:p>
            <a:r>
              <a:rPr lang="en-US" sz="1600" b="1" dirty="0">
                <a:latin typeface="Helvetica LT Std"/>
              </a:rPr>
              <a:t>Notes: </a:t>
            </a:r>
          </a:p>
          <a:p>
            <a:pPr marL="285750" indent="-285750">
              <a:buFont typeface="Wingdings" panose="05000000000000000000" pitchFamily="2" charset="2"/>
              <a:buChar char="§"/>
            </a:pPr>
            <a:r>
              <a:rPr lang="en-US" sz="1600" dirty="0">
                <a:latin typeface="Helvetica LT Std"/>
              </a:rPr>
              <a:t>One CVE ID per [CVEID] field</a:t>
            </a:r>
          </a:p>
          <a:p>
            <a:pPr marL="285750" indent="-285750">
              <a:buFont typeface="Wingdings" panose="05000000000000000000" pitchFamily="2" charset="2"/>
              <a:buChar char="§"/>
            </a:pPr>
            <a:r>
              <a:rPr lang="en-US" sz="1600" dirty="0">
                <a:latin typeface="Helvetica LT Std"/>
              </a:rPr>
              <a:t>Field order should be maintained</a:t>
            </a:r>
          </a:p>
          <a:p>
            <a:pPr marL="285750" indent="-285750">
              <a:buFont typeface="Wingdings" panose="05000000000000000000" pitchFamily="2" charset="2"/>
              <a:buChar char="§"/>
            </a:pPr>
            <a:r>
              <a:rPr lang="en-US" sz="1600" dirty="0">
                <a:latin typeface="Helvetica LT Std"/>
              </a:rPr>
              <a:t>A single field should not span multiple lines</a:t>
            </a:r>
          </a:p>
          <a:p>
            <a:pPr marL="285750" indent="-285750">
              <a:buFont typeface="Wingdings" panose="05000000000000000000" pitchFamily="2" charset="2"/>
              <a:buChar char="§"/>
            </a:pPr>
            <a:r>
              <a:rPr lang="en-US" sz="1600" dirty="0">
                <a:latin typeface="Helvetica LT Std"/>
              </a:rPr>
              <a:t>Reference: </a:t>
            </a:r>
            <a:r>
              <a:rPr lang="en-US" sz="1600" dirty="0">
                <a:latin typeface="Helvetica LT Std"/>
                <a:hlinkClick r:id="rId3"/>
              </a:rPr>
              <a:t>https://cve.mitre.org/cve/list_rules_and_guidance/cve_assignment_information_format.html#format</a:t>
            </a:r>
            <a:endParaRPr lang="en-US" sz="1600" dirty="0">
              <a:latin typeface="Helvetica LT Std"/>
            </a:endParaRPr>
          </a:p>
        </p:txBody>
      </p:sp>
    </p:spTree>
    <p:extLst>
      <p:ext uri="{BB962C8B-B14F-4D97-AF65-F5344CB8AC3E}">
        <p14:creationId xmlns:p14="http://schemas.microsoft.com/office/powerpoint/2010/main" val="3439148109"/>
      </p:ext>
    </p:extLst>
  </p:cSld>
  <p:clrMapOvr>
    <a:masterClrMapping/>
  </p:clrMapOvr>
  <mc:AlternateContent xmlns:mc="http://schemas.openxmlformats.org/markup-compatibility/2006" xmlns:p14="http://schemas.microsoft.com/office/powerpoint/2010/main">
    <mc:Choice Requires="p14">
      <p:transition p14:dur="10" advTm="21000"/>
    </mc:Choice>
    <mc:Fallback xmlns="">
      <p:transition advTm="2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 – Handling Multiples</a:t>
            </a:r>
          </a:p>
        </p:txBody>
      </p:sp>
      <p:sp>
        <p:nvSpPr>
          <p:cNvPr id="3" name="Content Placeholder 2"/>
          <p:cNvSpPr>
            <a:spLocks noGrp="1"/>
          </p:cNvSpPr>
          <p:nvPr>
            <p:ph idx="1"/>
          </p:nvPr>
        </p:nvSpPr>
        <p:spPr>
          <a:xfrm>
            <a:off x="812800" y="1447801"/>
            <a:ext cx="10972800" cy="4838699"/>
          </a:xfrm>
        </p:spPr>
        <p:txBody>
          <a:bodyPr>
            <a:normAutofit fontScale="92500" lnSpcReduction="10000"/>
          </a:bodyPr>
          <a:lstStyle/>
          <a:p>
            <a:pPr>
              <a:buFont typeface="Wingdings" panose="05000000000000000000" pitchFamily="2" charset="2"/>
              <a:buChar char="§"/>
            </a:pPr>
            <a:r>
              <a:rPr lang="en-US" dirty="0"/>
              <a:t>Multiple CVE Entries</a:t>
            </a:r>
          </a:p>
          <a:p>
            <a:pPr lvl="1">
              <a:buFont typeface="Arial" panose="020B0604020202020204" pitchFamily="34" charset="0"/>
              <a:buChar char="–"/>
            </a:pPr>
            <a:r>
              <a:rPr lang="en-US" dirty="0"/>
              <a:t>Concatenate entries, optionally separated by a blank line</a:t>
            </a:r>
          </a:p>
          <a:p>
            <a:pPr>
              <a:buFont typeface="Wingdings" panose="05000000000000000000" pitchFamily="2" charset="2"/>
              <a:buChar char="§"/>
            </a:pPr>
            <a:r>
              <a:rPr lang="en-US" dirty="0"/>
              <a:t>Multiple Products/Versions</a:t>
            </a:r>
          </a:p>
          <a:p>
            <a:pPr lvl="1">
              <a:buFont typeface="Arial" panose="020B0604020202020204" pitchFamily="34" charset="0"/>
              <a:buChar char="–"/>
            </a:pPr>
            <a:r>
              <a:rPr lang="en-US" dirty="0"/>
              <a:t>Separate products, and correspondingly versions, by a semicolon followed by a space and, to separate multiple versions for a given product by a comma followed by a space; e.g., </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[PRODUCT]:</a:t>
            </a:r>
            <a:r>
              <a:rPr lang="en-US" sz="1600" b="1" dirty="0">
                <a:solidFill>
                  <a:srgbClr val="FF0000"/>
                </a:solidFill>
                <a:latin typeface="Courier New" panose="02070309020205020404" pitchFamily="49" charset="0"/>
                <a:cs typeface="Courier New" panose="02070309020205020404" pitchFamily="49" charset="0"/>
              </a:rPr>
              <a:t>IOS</a:t>
            </a:r>
            <a:r>
              <a:rPr lang="en-US" sz="21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IOS XE</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[VERSION]:</a:t>
            </a:r>
            <a:r>
              <a:rPr lang="en-US" sz="1600" b="1" dirty="0">
                <a:solidFill>
                  <a:srgbClr val="FF0000"/>
                </a:solidFill>
                <a:latin typeface="Courier New" panose="02070309020205020404" pitchFamily="49" charset="0"/>
                <a:cs typeface="Courier New" panose="02070309020205020404" pitchFamily="49" charset="0"/>
              </a:rPr>
              <a:t>12.2, 15.0 through 15.6</a:t>
            </a:r>
            <a:r>
              <a:rPr lang="en-US" sz="21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3.2 through 3.18</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[DESCRIPTION]:... </a:t>
            </a:r>
            <a:r>
              <a:rPr lang="en-US" sz="1600" b="1" dirty="0">
                <a:solidFill>
                  <a:srgbClr val="FF0000"/>
                </a:solidFill>
                <a:latin typeface="Courier New" panose="02070309020205020404" pitchFamily="49" charset="0"/>
                <a:cs typeface="Courier New" panose="02070309020205020404" pitchFamily="49" charset="0"/>
              </a:rPr>
              <a:t>IOS 12.2 and 15.0 through 15.6 </a:t>
            </a:r>
            <a:r>
              <a:rPr lang="en-US" sz="1600" dirty="0">
                <a:latin typeface="Courier New" panose="02070309020205020404" pitchFamily="49" charset="0"/>
                <a:cs typeface="Courier New" panose="02070309020205020404" pitchFamily="49" charset="0"/>
              </a:rPr>
              <a:t>and </a:t>
            </a:r>
            <a:r>
              <a:rPr lang="en-US" sz="1600" b="1" dirty="0">
                <a:solidFill>
                  <a:srgbClr val="0070C0"/>
                </a:solidFill>
                <a:latin typeface="Courier New" panose="02070309020205020404" pitchFamily="49" charset="0"/>
                <a:cs typeface="Courier New" panose="02070309020205020404" pitchFamily="49" charset="0"/>
              </a:rPr>
              <a:t>IOS XE 3.2 through 3.18 </a:t>
            </a:r>
            <a:r>
              <a:rPr lang="en-US" sz="1600" dirty="0">
                <a:latin typeface="Courier New" panose="02070309020205020404" pitchFamily="49" charset="0"/>
                <a:cs typeface="Courier New" panose="02070309020205020404" pitchFamily="49" charset="0"/>
              </a:rPr>
              <a:t>…</a:t>
            </a:r>
          </a:p>
          <a:p>
            <a:pPr>
              <a:buFont typeface="Wingdings" panose="05000000000000000000" pitchFamily="2" charset="2"/>
              <a:buChar char="§"/>
            </a:pPr>
            <a:r>
              <a:rPr lang="en-US" dirty="0"/>
              <a:t>Multiple References</a:t>
            </a:r>
          </a:p>
          <a:p>
            <a:pPr lvl="1">
              <a:buFont typeface="Arial" panose="020B0604020202020204" pitchFamily="34" charset="0"/>
              <a:buChar char="–"/>
            </a:pPr>
            <a:r>
              <a:rPr lang="en-US" dirty="0"/>
              <a:t>Separate references by a space; e.g.,</a:t>
            </a:r>
            <a:endParaRPr lang="en-US" sz="1600" dirty="0">
              <a:latin typeface="Courier New" panose="02070309020205020404" pitchFamily="49" charset="0"/>
              <a:cs typeface="Courier New" panose="02070309020205020404" pitchFamily="49" charset="0"/>
            </a:endParaRP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[REFERENCES]: https://tomcat.apache.org/security-9.html#Fixed_in_Apache_Tomcat_9.0.0.M13 https://tomcat.apache.org/security-8.html#Fixed_in_Apache_Tomcat_8.5.8 https://tomcat.apache.org/security-8.html#Fixed_in_Apache_Tomcat_8.0.39 https://tomcat.apache.org/security-7.html#Fixed_in_Apache_Tomcat_7.0.73 https://tomcat.apache.org/security-6.html#Fixed_in_Apache_Tomcat_6.0.48</a:t>
            </a:r>
          </a:p>
          <a:p>
            <a:pPr lvl="1"/>
            <a:endParaRPr lang="en-US" dirty="0"/>
          </a:p>
        </p:txBody>
      </p:sp>
    </p:spTree>
    <p:extLst>
      <p:ext uri="{BB962C8B-B14F-4D97-AF65-F5344CB8AC3E}">
        <p14:creationId xmlns:p14="http://schemas.microsoft.com/office/powerpoint/2010/main" val="3085839208"/>
      </p:ext>
    </p:extLst>
  </p:cSld>
  <p:clrMapOvr>
    <a:masterClrMapping/>
  </p:clrMapOvr>
  <mc:AlternateContent xmlns:mc="http://schemas.openxmlformats.org/markup-compatibility/2006" xmlns:p14="http://schemas.microsoft.com/office/powerpoint/2010/main">
    <mc:Choice Requires="p14">
      <p:transition p14:dur="10" advTm="36000"/>
    </mc:Choice>
    <mc:Fallback xmlns="">
      <p:transition advTm="36000"/>
    </mc:Fallback>
  </mc:AlternateContent>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923C2D34442F4C86C12A8369A3B9D0" ma:contentTypeVersion="1" ma:contentTypeDescription="Create a new document." ma:contentTypeScope="" ma:versionID="2816c8da7ea532f7a36a73ba19d1f4cf">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6BA5C9-2D71-4B86-AE8A-8C0D9BC5FB22}"/>
</file>

<file path=customXml/itemProps2.xml><?xml version="1.0" encoding="utf-8"?>
<ds:datastoreItem xmlns:ds="http://schemas.openxmlformats.org/officeDocument/2006/customXml" ds:itemID="{5450FCDD-08B1-48D8-BB50-7A17E590A5EE}"/>
</file>

<file path=customXml/itemProps3.xml><?xml version="1.0" encoding="utf-8"?>
<ds:datastoreItem xmlns:ds="http://schemas.openxmlformats.org/officeDocument/2006/customXml" ds:itemID="{ADAEF1D0-163B-4FE3-9BCD-19FC53B7C11C}"/>
</file>

<file path=docProps/app.xml><?xml version="1.0" encoding="utf-8"?>
<Properties xmlns="http://schemas.openxmlformats.org/officeDocument/2006/extended-properties" xmlns:vt="http://schemas.openxmlformats.org/officeDocument/2006/docPropsVTypes">
  <Template>MITRE_Briefing_Template16x9</Template>
  <TotalTime>5945</TotalTime>
  <Words>3418</Words>
  <PresentationFormat>ワイド画面</PresentationFormat>
  <Paragraphs>332</Paragraphs>
  <Slides>35</Slides>
  <Notes>35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Helvetica LT Std</vt:lpstr>
      <vt:lpstr>Arial</vt:lpstr>
      <vt:lpstr>Calibri</vt:lpstr>
      <vt:lpstr>Courier New</vt:lpstr>
      <vt:lpstr>Tahoma</vt:lpstr>
      <vt:lpstr>Wingdings</vt:lpstr>
      <vt:lpstr>mitre-2018</vt:lpstr>
      <vt:lpstr>CVE Submission Process for Submissions to CVE Program Root CNA Only</vt:lpstr>
      <vt:lpstr>Disclaimers</vt:lpstr>
      <vt:lpstr>Overview</vt:lpstr>
      <vt:lpstr>Where to Send the CVE Entry Information?</vt:lpstr>
      <vt:lpstr>Required Information for a CVE Entry</vt:lpstr>
      <vt:lpstr>Submission Formats</vt:lpstr>
      <vt:lpstr>Approved Formats</vt:lpstr>
      <vt:lpstr>Flat File Format</vt:lpstr>
      <vt:lpstr>Flat File – Handling Multiples</vt:lpstr>
      <vt:lpstr>Flat File Example</vt:lpstr>
      <vt:lpstr>Comma-Separated Values (CSV)</vt:lpstr>
      <vt:lpstr>CSV – Handling Multiples</vt:lpstr>
      <vt:lpstr>CSV Example</vt:lpstr>
      <vt:lpstr>CVE JSON 4.0</vt:lpstr>
      <vt:lpstr>CVE JSON Example</vt:lpstr>
      <vt:lpstr>Submission Channels</vt:lpstr>
      <vt:lpstr>Approved Submission Channels</vt:lpstr>
      <vt:lpstr>Submissions through the Web Form</vt:lpstr>
      <vt:lpstr>Go to https://cveform.mitre.org/</vt:lpstr>
      <vt:lpstr>Select “Notify CVE about a publication”</vt:lpstr>
      <vt:lpstr>Fill in Contact Information</vt:lpstr>
      <vt:lpstr>Fill in the Submission Information</vt:lpstr>
      <vt:lpstr>Fill in the Captcha and Select the Submit Request Button</vt:lpstr>
      <vt:lpstr>A Ticket Will Be Created and Email Acknowledgement Sent</vt:lpstr>
      <vt:lpstr>The Description Field Is Character Limited</vt:lpstr>
      <vt:lpstr>If You Need More Characters, Use Email …</vt:lpstr>
      <vt:lpstr>By Replying to the Acknowledgement Email</vt:lpstr>
      <vt:lpstr>Submissions through GitHub</vt:lpstr>
      <vt:lpstr>Git Submission (Initial Setup)</vt:lpstr>
      <vt:lpstr>Git Submission – Step by Step process</vt:lpstr>
      <vt:lpstr>CVE Program Root CNA Review Process</vt:lpstr>
      <vt:lpstr>Program Root CNA’s End of Process</vt:lpstr>
      <vt:lpstr>Resources and Tools</vt:lpstr>
      <vt:lpstr>Resources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2019-10-09T21:05:30Z</cp:lastPrinted>
  <dcterms:created xsi:type="dcterms:W3CDTF">2019-02-26T16:06:40Z</dcterms:created>
  <dcterms:modified xsi:type="dcterms:W3CDTF">2020-06-12T16:26:38Z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0x0101007B923C2D34442F4C86C12A8369A3B9D0</vt:lpwstr>
  </property>
</Properties>
</file>